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Assistant Light"/>
      <p:regular r:id="rId50"/>
      <p:bold r:id="rId51"/>
    </p:embeddedFont>
    <p:embeddedFont>
      <p:font typeface="Fira Sans Extra Condensed Medium"/>
      <p:regular r:id="rId52"/>
      <p:bold r:id="rId53"/>
      <p:italic r:id="rId54"/>
      <p:boldItalic r:id="rId55"/>
    </p:embeddedFont>
    <p:embeddedFont>
      <p:font typeface="Assistant"/>
      <p:regular r:id="rId56"/>
      <p:bold r:id="rId57"/>
    </p:embeddedFont>
    <p:embeddedFont>
      <p:font typeface="Pontano Sans"/>
      <p:regular r:id="rId58"/>
    </p:embeddedFont>
    <p:embeddedFont>
      <p:font typeface="Nunito Sans ExtraBold"/>
      <p:bold r:id="rId59"/>
      <p:boldItalic r:id="rId60"/>
    </p:embeddedFont>
    <p:embeddedFont>
      <p:font typeface="Nunito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7EFBCB-3167-44D3-8BE6-8BE11D6AF003}">
  <a:tblStyle styleId="{AF7EFBCB-3167-44D3-8BE6-8BE11D6AF00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Sans-bold.fntdata"/><Relationship Id="rId61" Type="http://schemas.openxmlformats.org/officeDocument/2006/relationships/font" Target="fonts/NunitoSans-regular.fntdata"/><Relationship Id="rId20" Type="http://schemas.openxmlformats.org/officeDocument/2006/relationships/slide" Target="slides/slide14.xml"/><Relationship Id="rId64" Type="http://schemas.openxmlformats.org/officeDocument/2006/relationships/font" Target="fonts/NunitoSans-boldItalic.fntdata"/><Relationship Id="rId63" Type="http://schemas.openxmlformats.org/officeDocument/2006/relationships/font" Target="fonts/Nunito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unitoSansExtra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ssistantLight-bold.fntdata"/><Relationship Id="rId50" Type="http://schemas.openxmlformats.org/officeDocument/2006/relationships/font" Target="fonts/AssistantLight-regular.fntdata"/><Relationship Id="rId53" Type="http://schemas.openxmlformats.org/officeDocument/2006/relationships/font" Target="fonts/FiraSansExtraCondensedMedium-bold.fntdata"/><Relationship Id="rId52" Type="http://schemas.openxmlformats.org/officeDocument/2006/relationships/font" Target="fonts/FiraSansExtraCondensedMedium-regular.fntdata"/><Relationship Id="rId11" Type="http://schemas.openxmlformats.org/officeDocument/2006/relationships/slide" Target="slides/slide5.xml"/><Relationship Id="rId55" Type="http://schemas.openxmlformats.org/officeDocument/2006/relationships/font" Target="fonts/FiraSansExtraCondensedMedium-boldItalic.fntdata"/><Relationship Id="rId10" Type="http://schemas.openxmlformats.org/officeDocument/2006/relationships/slide" Target="slides/slide4.xml"/><Relationship Id="rId54" Type="http://schemas.openxmlformats.org/officeDocument/2006/relationships/font" Target="fonts/FiraSansExtraCondensedMedium-italic.fntdata"/><Relationship Id="rId13" Type="http://schemas.openxmlformats.org/officeDocument/2006/relationships/slide" Target="slides/slide7.xml"/><Relationship Id="rId57" Type="http://schemas.openxmlformats.org/officeDocument/2006/relationships/font" Target="fonts/Assistant-bold.fntdata"/><Relationship Id="rId12" Type="http://schemas.openxmlformats.org/officeDocument/2006/relationships/slide" Target="slides/slide6.xml"/><Relationship Id="rId56" Type="http://schemas.openxmlformats.org/officeDocument/2006/relationships/font" Target="fonts/Assistant-regular.fntdata"/><Relationship Id="rId15" Type="http://schemas.openxmlformats.org/officeDocument/2006/relationships/slide" Target="slides/slide9.xml"/><Relationship Id="rId59" Type="http://schemas.openxmlformats.org/officeDocument/2006/relationships/font" Target="fonts/NunitoSansExtraBold-bold.fntdata"/><Relationship Id="rId14" Type="http://schemas.openxmlformats.org/officeDocument/2006/relationships/slide" Target="slides/slide8.xml"/><Relationship Id="rId58" Type="http://schemas.openxmlformats.org/officeDocument/2006/relationships/font" Target="fonts/Pontano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765cd03c0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765cd03c0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765cd03c0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765cd03c0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765cd03c0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765cd03c0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765cd03c0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765cd03c0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765cd03c0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765cd03c0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765cd03c0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765cd03c0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765cd03c0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765cd03c0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765cd03c0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765cd03c0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765cd03c0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765cd03c0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765cd03c0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765cd03c0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5e4b937d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e4b937d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765cd03c0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765cd03c0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765cd03c0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765cd03c0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765cd03c0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765cd03c0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765cd03c0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765cd03c0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765cd03c0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765cd03c0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765cd03c0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765cd03c0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771026503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771026503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765cd03c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765cd03c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77102650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77102650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5ef6e01a56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ef6e01a56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765cd03c0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765cd03c0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771026503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771026503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765cd03c0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765cd03c0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771026503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771026503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765cd03c00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765cd03c00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771026503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771026503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765cd03c0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765cd03c0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765cd03c0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765cd03c0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771026503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771026503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771026503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771026503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5ef6e01a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ef6e01a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765cd03c0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765cd03c0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5ef6e01a56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ef6e01a56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765cd03c0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765cd03c0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5465e7bc0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465e7bc0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765cd03c0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765cd03c0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765cd03c0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765cd03c0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765cd03c0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765cd03c0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771026503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771026503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2"/>
          <p:cNvSpPr txBox="1"/>
          <p:nvPr>
            <p:ph type="ctrTitle"/>
          </p:nvPr>
        </p:nvSpPr>
        <p:spPr>
          <a:xfrm>
            <a:off x="4863802" y="1290175"/>
            <a:ext cx="36396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3000"/>
              <a:buNone/>
              <a:defRPr sz="3000">
                <a:solidFill>
                  <a:schemeClr val="lt1"/>
                </a:solidFill>
              </a:defRPr>
            </a:lvl2pPr>
            <a:lvl3pPr lvl="2" rtl="0" algn="r">
              <a:spcBef>
                <a:spcPts val="0"/>
              </a:spcBef>
              <a:spcAft>
                <a:spcPts val="0"/>
              </a:spcAft>
              <a:buClr>
                <a:schemeClr val="lt1"/>
              </a:buClr>
              <a:buSzPts val="3000"/>
              <a:buNone/>
              <a:defRPr sz="3000">
                <a:solidFill>
                  <a:schemeClr val="lt1"/>
                </a:solidFill>
              </a:defRPr>
            </a:lvl3pPr>
            <a:lvl4pPr lvl="3" rtl="0" algn="r">
              <a:spcBef>
                <a:spcPts val="0"/>
              </a:spcBef>
              <a:spcAft>
                <a:spcPts val="0"/>
              </a:spcAft>
              <a:buClr>
                <a:schemeClr val="lt1"/>
              </a:buClr>
              <a:buSzPts val="3000"/>
              <a:buNone/>
              <a:defRPr sz="3000">
                <a:solidFill>
                  <a:schemeClr val="lt1"/>
                </a:solidFill>
              </a:defRPr>
            </a:lvl4pPr>
            <a:lvl5pPr lvl="4" rtl="0" algn="r">
              <a:spcBef>
                <a:spcPts val="0"/>
              </a:spcBef>
              <a:spcAft>
                <a:spcPts val="0"/>
              </a:spcAft>
              <a:buClr>
                <a:schemeClr val="lt1"/>
              </a:buClr>
              <a:buSzPts val="3000"/>
              <a:buNone/>
              <a:defRPr sz="3000">
                <a:solidFill>
                  <a:schemeClr val="lt1"/>
                </a:solidFill>
              </a:defRPr>
            </a:lvl5pPr>
            <a:lvl6pPr lvl="5" rtl="0" algn="r">
              <a:spcBef>
                <a:spcPts val="0"/>
              </a:spcBef>
              <a:spcAft>
                <a:spcPts val="0"/>
              </a:spcAft>
              <a:buClr>
                <a:schemeClr val="lt1"/>
              </a:buClr>
              <a:buSzPts val="3000"/>
              <a:buNone/>
              <a:defRPr sz="3000">
                <a:solidFill>
                  <a:schemeClr val="lt1"/>
                </a:solidFill>
              </a:defRPr>
            </a:lvl6pPr>
            <a:lvl7pPr lvl="6" rtl="0" algn="r">
              <a:spcBef>
                <a:spcPts val="0"/>
              </a:spcBef>
              <a:spcAft>
                <a:spcPts val="0"/>
              </a:spcAft>
              <a:buClr>
                <a:schemeClr val="lt1"/>
              </a:buClr>
              <a:buSzPts val="3000"/>
              <a:buNone/>
              <a:defRPr sz="3000">
                <a:solidFill>
                  <a:schemeClr val="lt1"/>
                </a:solidFill>
              </a:defRPr>
            </a:lvl7pPr>
            <a:lvl8pPr lvl="7" rtl="0" algn="r">
              <a:spcBef>
                <a:spcPts val="0"/>
              </a:spcBef>
              <a:spcAft>
                <a:spcPts val="0"/>
              </a:spcAft>
              <a:buClr>
                <a:schemeClr val="lt1"/>
              </a:buClr>
              <a:buSzPts val="3000"/>
              <a:buNone/>
              <a:defRPr sz="3000">
                <a:solidFill>
                  <a:schemeClr val="lt1"/>
                </a:solidFill>
              </a:defRPr>
            </a:lvl8pPr>
            <a:lvl9pPr lvl="8" rtl="0" algn="r">
              <a:spcBef>
                <a:spcPts val="0"/>
              </a:spcBef>
              <a:spcAft>
                <a:spcPts val="0"/>
              </a:spcAft>
              <a:buClr>
                <a:schemeClr val="lt1"/>
              </a:buClr>
              <a:buSzPts val="3000"/>
              <a:buNone/>
              <a:defRPr sz="3000">
                <a:solidFill>
                  <a:schemeClr val="lt1"/>
                </a:solidFill>
              </a:defRPr>
            </a:lvl9pPr>
          </a:lstStyle>
          <a:p/>
        </p:txBody>
      </p:sp>
      <p:sp>
        <p:nvSpPr>
          <p:cNvPr id="11" name="Google Shape;11;p2"/>
          <p:cNvSpPr txBox="1"/>
          <p:nvPr>
            <p:ph idx="1" type="subTitle"/>
          </p:nvPr>
        </p:nvSpPr>
        <p:spPr>
          <a:xfrm>
            <a:off x="4151302" y="27576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15_1_1_2_1">
    <p:spTree>
      <p:nvGrpSpPr>
        <p:cNvPr id="82" name="Shape 82"/>
        <p:cNvGrpSpPr/>
        <p:nvPr/>
      </p:nvGrpSpPr>
      <p:grpSpPr>
        <a:xfrm>
          <a:off x="0" y="0"/>
          <a:ext cx="0" cy="0"/>
          <a:chOff x="0" y="0"/>
          <a:chExt cx="0" cy="0"/>
        </a:xfrm>
      </p:grpSpPr>
      <p:sp>
        <p:nvSpPr>
          <p:cNvPr id="83" name="Google Shape;83;p11"/>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15_1_1_2">
    <p:spTree>
      <p:nvGrpSpPr>
        <p:cNvPr id="84" name="Shape 84"/>
        <p:cNvGrpSpPr/>
        <p:nvPr/>
      </p:nvGrpSpPr>
      <p:grpSpPr>
        <a:xfrm>
          <a:off x="0" y="0"/>
          <a:ext cx="0" cy="0"/>
          <a:chOff x="0" y="0"/>
          <a:chExt cx="0" cy="0"/>
        </a:xfrm>
      </p:grpSpPr>
      <p:sp>
        <p:nvSpPr>
          <p:cNvPr id="85" name="Google Shape;85;p12"/>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
    <p:spTree>
      <p:nvGrpSpPr>
        <p:cNvPr id="86" name="Shape 86"/>
        <p:cNvGrpSpPr/>
        <p:nvPr/>
      </p:nvGrpSpPr>
      <p:grpSpPr>
        <a:xfrm>
          <a:off x="0" y="0"/>
          <a:ext cx="0" cy="0"/>
          <a:chOff x="0" y="0"/>
          <a:chExt cx="0" cy="0"/>
        </a:xfrm>
      </p:grpSpPr>
      <p:sp>
        <p:nvSpPr>
          <p:cNvPr id="87" name="Google Shape;87;p13"/>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2">
    <p:spTree>
      <p:nvGrpSpPr>
        <p:cNvPr id="88"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flipH="1">
            <a:off x="7518426"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14"/>
          <p:cNvSpPr txBox="1"/>
          <p:nvPr>
            <p:ph idx="2" type="ctrTitle"/>
          </p:nvPr>
        </p:nvSpPr>
        <p:spPr>
          <a:xfrm>
            <a:off x="3999944"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100"/>
              <a:buFont typeface="Assistant Light"/>
              <a:buNone/>
              <a:defRPr b="0" sz="1100">
                <a:latin typeface="Assistant Light"/>
                <a:ea typeface="Assistant Light"/>
                <a:cs typeface="Assistant Light"/>
                <a:sym typeface="Assistant Light"/>
              </a:defRPr>
            </a:lvl1pPr>
            <a:lvl2pPr lvl="1" rtl="0" algn="r">
              <a:spcBef>
                <a:spcPts val="0"/>
              </a:spcBef>
              <a:spcAft>
                <a:spcPts val="0"/>
              </a:spcAft>
              <a:buSzPts val="1100"/>
              <a:buFont typeface="Assistant Light"/>
              <a:buNone/>
              <a:defRPr b="0" sz="1100">
                <a:latin typeface="Assistant Light"/>
                <a:ea typeface="Assistant Light"/>
                <a:cs typeface="Assistant Light"/>
                <a:sym typeface="Assistant Light"/>
              </a:defRPr>
            </a:lvl2pPr>
            <a:lvl3pPr lvl="2" rtl="0" algn="r">
              <a:spcBef>
                <a:spcPts val="0"/>
              </a:spcBef>
              <a:spcAft>
                <a:spcPts val="0"/>
              </a:spcAft>
              <a:buSzPts val="1100"/>
              <a:buFont typeface="Assistant Light"/>
              <a:buNone/>
              <a:defRPr b="0" sz="1100">
                <a:latin typeface="Assistant Light"/>
                <a:ea typeface="Assistant Light"/>
                <a:cs typeface="Assistant Light"/>
                <a:sym typeface="Assistant Light"/>
              </a:defRPr>
            </a:lvl3pPr>
            <a:lvl4pPr lvl="3" rtl="0" algn="r">
              <a:spcBef>
                <a:spcPts val="0"/>
              </a:spcBef>
              <a:spcAft>
                <a:spcPts val="0"/>
              </a:spcAft>
              <a:buSzPts val="1100"/>
              <a:buFont typeface="Assistant Light"/>
              <a:buNone/>
              <a:defRPr b="0" sz="1100">
                <a:latin typeface="Assistant Light"/>
                <a:ea typeface="Assistant Light"/>
                <a:cs typeface="Assistant Light"/>
                <a:sym typeface="Assistant Light"/>
              </a:defRPr>
            </a:lvl4pPr>
            <a:lvl5pPr lvl="4" rtl="0" algn="r">
              <a:spcBef>
                <a:spcPts val="0"/>
              </a:spcBef>
              <a:spcAft>
                <a:spcPts val="0"/>
              </a:spcAft>
              <a:buSzPts val="1100"/>
              <a:buFont typeface="Assistant Light"/>
              <a:buNone/>
              <a:defRPr b="0" sz="1100">
                <a:latin typeface="Assistant Light"/>
                <a:ea typeface="Assistant Light"/>
                <a:cs typeface="Assistant Light"/>
                <a:sym typeface="Assistant Light"/>
              </a:defRPr>
            </a:lvl5pPr>
            <a:lvl6pPr lvl="5" rtl="0" algn="r">
              <a:spcBef>
                <a:spcPts val="0"/>
              </a:spcBef>
              <a:spcAft>
                <a:spcPts val="0"/>
              </a:spcAft>
              <a:buSzPts val="1100"/>
              <a:buFont typeface="Assistant Light"/>
              <a:buNone/>
              <a:defRPr b="0" sz="1100">
                <a:latin typeface="Assistant Light"/>
                <a:ea typeface="Assistant Light"/>
                <a:cs typeface="Assistant Light"/>
                <a:sym typeface="Assistant Light"/>
              </a:defRPr>
            </a:lvl6pPr>
            <a:lvl7pPr lvl="6" rtl="0" algn="r">
              <a:spcBef>
                <a:spcPts val="0"/>
              </a:spcBef>
              <a:spcAft>
                <a:spcPts val="0"/>
              </a:spcAft>
              <a:buSzPts val="1100"/>
              <a:buFont typeface="Assistant Light"/>
              <a:buNone/>
              <a:defRPr b="0" sz="1100">
                <a:latin typeface="Assistant Light"/>
                <a:ea typeface="Assistant Light"/>
                <a:cs typeface="Assistant Light"/>
                <a:sym typeface="Assistant Light"/>
              </a:defRPr>
            </a:lvl7pPr>
            <a:lvl8pPr lvl="7" rtl="0" algn="r">
              <a:spcBef>
                <a:spcPts val="0"/>
              </a:spcBef>
              <a:spcAft>
                <a:spcPts val="0"/>
              </a:spcAft>
              <a:buSzPts val="1100"/>
              <a:buFont typeface="Assistant Light"/>
              <a:buNone/>
              <a:defRPr b="0" sz="1100">
                <a:latin typeface="Assistant Light"/>
                <a:ea typeface="Assistant Light"/>
                <a:cs typeface="Assistant Light"/>
                <a:sym typeface="Assistant Light"/>
              </a:defRPr>
            </a:lvl8pPr>
            <a:lvl9pPr lvl="8" rtl="0" algn="r">
              <a:spcBef>
                <a:spcPts val="0"/>
              </a:spcBef>
              <a:spcAft>
                <a:spcPts val="0"/>
              </a:spcAft>
              <a:buSzPts val="1100"/>
              <a:buFont typeface="Assistant Light"/>
              <a:buNone/>
              <a:defRPr b="0" sz="1100">
                <a:latin typeface="Assistant Light"/>
                <a:ea typeface="Assistant Light"/>
                <a:cs typeface="Assistant Light"/>
                <a:sym typeface="Assistant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4">
    <p:spTree>
      <p:nvGrpSpPr>
        <p:cNvPr id="93" name="Shape 93"/>
        <p:cNvGrpSpPr/>
        <p:nvPr/>
      </p:nvGrpSpPr>
      <p:grpSpPr>
        <a:xfrm>
          <a:off x="0" y="0"/>
          <a:ext cx="0" cy="0"/>
          <a:chOff x="0" y="0"/>
          <a:chExt cx="0" cy="0"/>
        </a:xfrm>
      </p:grpSpPr>
      <p:sp>
        <p:nvSpPr>
          <p:cNvPr id="94" name="Google Shape;94;p15"/>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p:nvPr>
            <p:ph idx="1" type="body"/>
          </p:nvPr>
        </p:nvSpPr>
        <p:spPr>
          <a:xfrm>
            <a:off x="2780100" y="2134800"/>
            <a:ext cx="3583800" cy="1476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600"/>
              </a:spcBef>
              <a:spcAft>
                <a:spcPts val="0"/>
              </a:spcAft>
              <a:buClr>
                <a:schemeClr val="lt1"/>
              </a:buClr>
              <a:buSzPts val="1100"/>
              <a:buChar char="○"/>
              <a:defRPr sz="1100">
                <a:solidFill>
                  <a:schemeClr val="lt1"/>
                </a:solidFill>
              </a:defRPr>
            </a:lvl2pPr>
            <a:lvl3pPr indent="-298450" lvl="2" marL="1371600" rtl="0">
              <a:spcBef>
                <a:spcPts val="1600"/>
              </a:spcBef>
              <a:spcAft>
                <a:spcPts val="0"/>
              </a:spcAft>
              <a:buClr>
                <a:schemeClr val="lt1"/>
              </a:buClr>
              <a:buSzPts val="1100"/>
              <a:buChar char="■"/>
              <a:defRPr sz="1100">
                <a:solidFill>
                  <a:schemeClr val="lt1"/>
                </a:solidFill>
              </a:defRPr>
            </a:lvl3pPr>
            <a:lvl4pPr indent="-298450" lvl="3" marL="1828800" rtl="0">
              <a:spcBef>
                <a:spcPts val="1600"/>
              </a:spcBef>
              <a:spcAft>
                <a:spcPts val="0"/>
              </a:spcAft>
              <a:buClr>
                <a:schemeClr val="lt1"/>
              </a:buClr>
              <a:buSzPts val="1100"/>
              <a:buChar char="●"/>
              <a:defRPr sz="1100">
                <a:solidFill>
                  <a:schemeClr val="lt1"/>
                </a:solidFill>
              </a:defRPr>
            </a:lvl4pPr>
            <a:lvl5pPr indent="-298450" lvl="4" marL="2286000" rtl="0">
              <a:spcBef>
                <a:spcPts val="1600"/>
              </a:spcBef>
              <a:spcAft>
                <a:spcPts val="0"/>
              </a:spcAft>
              <a:buClr>
                <a:schemeClr val="lt1"/>
              </a:buClr>
              <a:buSzPts val="1100"/>
              <a:buChar char="○"/>
              <a:defRPr sz="1100">
                <a:solidFill>
                  <a:schemeClr val="lt1"/>
                </a:solidFill>
              </a:defRPr>
            </a:lvl5pPr>
            <a:lvl6pPr indent="-298450" lvl="5" marL="2743200" rtl="0">
              <a:spcBef>
                <a:spcPts val="1600"/>
              </a:spcBef>
              <a:spcAft>
                <a:spcPts val="0"/>
              </a:spcAft>
              <a:buClr>
                <a:schemeClr val="lt1"/>
              </a:buClr>
              <a:buSzPts val="1100"/>
              <a:buChar char="■"/>
              <a:defRPr sz="1100">
                <a:solidFill>
                  <a:schemeClr val="lt1"/>
                </a:solidFill>
              </a:defRPr>
            </a:lvl6pPr>
            <a:lvl7pPr indent="-298450" lvl="6" marL="3200400" rtl="0">
              <a:spcBef>
                <a:spcPts val="1600"/>
              </a:spcBef>
              <a:spcAft>
                <a:spcPts val="0"/>
              </a:spcAft>
              <a:buClr>
                <a:schemeClr val="lt1"/>
              </a:buClr>
              <a:buSzPts val="1100"/>
              <a:buChar char="●"/>
              <a:defRPr sz="1100">
                <a:solidFill>
                  <a:schemeClr val="lt1"/>
                </a:solidFill>
              </a:defRPr>
            </a:lvl7pPr>
            <a:lvl8pPr indent="-298450" lvl="7" marL="3657600" rtl="0">
              <a:spcBef>
                <a:spcPts val="1600"/>
              </a:spcBef>
              <a:spcAft>
                <a:spcPts val="0"/>
              </a:spcAft>
              <a:buClr>
                <a:schemeClr val="lt1"/>
              </a:buClr>
              <a:buSzPts val="1100"/>
              <a:buChar char="○"/>
              <a:defRPr sz="1100">
                <a:solidFill>
                  <a:schemeClr val="lt1"/>
                </a:solidFill>
              </a:defRPr>
            </a:lvl8pPr>
            <a:lvl9pPr indent="-298450" lvl="8" marL="4114800" rtl="0">
              <a:spcBef>
                <a:spcPts val="1600"/>
              </a:spcBef>
              <a:spcAft>
                <a:spcPts val="1600"/>
              </a:spcAft>
              <a:buClr>
                <a:schemeClr val="lt1"/>
              </a:buClr>
              <a:buSzPts val="1100"/>
              <a:buChar char="■"/>
              <a:defRPr sz="1100">
                <a:solidFill>
                  <a:schemeClr val="lt1"/>
                </a:solidFill>
              </a:defRPr>
            </a:lvl9pPr>
          </a:lstStyle>
          <a:p/>
        </p:txBody>
      </p:sp>
      <p:sp>
        <p:nvSpPr>
          <p:cNvPr id="96" name="Google Shape;96;p1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4_1">
    <p:spTree>
      <p:nvGrpSpPr>
        <p:cNvPr id="97"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ph idx="1" type="body"/>
          </p:nvPr>
        </p:nvSpPr>
        <p:spPr>
          <a:xfrm>
            <a:off x="720000" y="1183700"/>
            <a:ext cx="37716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rgbClr val="000000"/>
              </a:buClr>
              <a:buSzPts val="900"/>
              <a:buChar char="●"/>
              <a:defRPr sz="900">
                <a:solidFill>
                  <a:srgbClr val="000000"/>
                </a:solidFill>
              </a:defRPr>
            </a:lvl1pPr>
            <a:lvl2pPr indent="-285750" lvl="1" marL="914400" rtl="0">
              <a:spcBef>
                <a:spcPts val="1600"/>
              </a:spcBef>
              <a:spcAft>
                <a:spcPts val="0"/>
              </a:spcAft>
              <a:buClr>
                <a:srgbClr val="000000"/>
              </a:buClr>
              <a:buSzPts val="900"/>
              <a:buChar char="○"/>
              <a:defRPr sz="900">
                <a:solidFill>
                  <a:srgbClr val="000000"/>
                </a:solidFill>
              </a:defRPr>
            </a:lvl2pPr>
            <a:lvl3pPr indent="-285750" lvl="2" marL="1371600" rtl="0">
              <a:spcBef>
                <a:spcPts val="1600"/>
              </a:spcBef>
              <a:spcAft>
                <a:spcPts val="0"/>
              </a:spcAft>
              <a:buClr>
                <a:srgbClr val="000000"/>
              </a:buClr>
              <a:buSzPts val="900"/>
              <a:buChar char="■"/>
              <a:defRPr sz="900">
                <a:solidFill>
                  <a:srgbClr val="000000"/>
                </a:solidFill>
              </a:defRPr>
            </a:lvl3pPr>
            <a:lvl4pPr indent="-285750" lvl="3" marL="1828800" rtl="0">
              <a:spcBef>
                <a:spcPts val="1600"/>
              </a:spcBef>
              <a:spcAft>
                <a:spcPts val="0"/>
              </a:spcAft>
              <a:buClr>
                <a:srgbClr val="000000"/>
              </a:buClr>
              <a:buSzPts val="900"/>
              <a:buChar char="●"/>
              <a:defRPr sz="900">
                <a:solidFill>
                  <a:srgbClr val="000000"/>
                </a:solidFill>
              </a:defRPr>
            </a:lvl4pPr>
            <a:lvl5pPr indent="-285750" lvl="4" marL="2286000" rtl="0">
              <a:spcBef>
                <a:spcPts val="1600"/>
              </a:spcBef>
              <a:spcAft>
                <a:spcPts val="0"/>
              </a:spcAft>
              <a:buClr>
                <a:srgbClr val="000000"/>
              </a:buClr>
              <a:buSzPts val="900"/>
              <a:buChar char="○"/>
              <a:defRPr sz="900">
                <a:solidFill>
                  <a:srgbClr val="000000"/>
                </a:solidFill>
              </a:defRPr>
            </a:lvl5pPr>
            <a:lvl6pPr indent="-285750" lvl="5" marL="2743200" rtl="0">
              <a:spcBef>
                <a:spcPts val="1600"/>
              </a:spcBef>
              <a:spcAft>
                <a:spcPts val="0"/>
              </a:spcAft>
              <a:buClr>
                <a:srgbClr val="000000"/>
              </a:buClr>
              <a:buSzPts val="900"/>
              <a:buChar char="■"/>
              <a:defRPr sz="900">
                <a:solidFill>
                  <a:srgbClr val="000000"/>
                </a:solidFill>
              </a:defRPr>
            </a:lvl6pPr>
            <a:lvl7pPr indent="-285750" lvl="6" marL="3200400" rtl="0">
              <a:spcBef>
                <a:spcPts val="1600"/>
              </a:spcBef>
              <a:spcAft>
                <a:spcPts val="0"/>
              </a:spcAft>
              <a:buClr>
                <a:srgbClr val="000000"/>
              </a:buClr>
              <a:buSzPts val="900"/>
              <a:buChar char="●"/>
              <a:defRPr sz="900">
                <a:solidFill>
                  <a:srgbClr val="000000"/>
                </a:solidFill>
              </a:defRPr>
            </a:lvl7pPr>
            <a:lvl8pPr indent="-285750" lvl="7" marL="3657600" rtl="0">
              <a:spcBef>
                <a:spcPts val="1600"/>
              </a:spcBef>
              <a:spcAft>
                <a:spcPts val="0"/>
              </a:spcAft>
              <a:buClr>
                <a:srgbClr val="000000"/>
              </a:buClr>
              <a:buSzPts val="900"/>
              <a:buChar char="○"/>
              <a:defRPr sz="900">
                <a:solidFill>
                  <a:srgbClr val="000000"/>
                </a:solidFill>
              </a:defRPr>
            </a:lvl8pPr>
            <a:lvl9pPr indent="-285750" lvl="8" marL="4114800" rtl="0">
              <a:spcBef>
                <a:spcPts val="1600"/>
              </a:spcBef>
              <a:spcAft>
                <a:spcPts val="1600"/>
              </a:spcAft>
              <a:buClr>
                <a:srgbClr val="000000"/>
              </a:buClr>
              <a:buSzPts val="900"/>
              <a:buChar char="■"/>
              <a:defRPr sz="900">
                <a:solidFill>
                  <a:srgbClr val="000000"/>
                </a:solidFill>
              </a:defRPr>
            </a:lvl9pPr>
          </a:lstStyle>
          <a:p/>
        </p:txBody>
      </p:sp>
      <p:sp>
        <p:nvSpPr>
          <p:cNvPr id="102" name="Google Shape;102;p1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spTree>
      <p:nvGrpSpPr>
        <p:cNvPr id="12"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3"/>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3" name="Google Shape;23;p3"/>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3"/>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5" name="Google Shape;25;p3"/>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3"/>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7" name="Google Shape;27;p3"/>
          <p:cNvSpPr txBox="1"/>
          <p:nvPr>
            <p:ph idx="6" type="subTitle"/>
          </p:nvPr>
        </p:nvSpPr>
        <p:spPr>
          <a:xfrm>
            <a:off x="2271011"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3"/>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9" name="Google Shape;29;p3"/>
          <p:cNvSpPr txBox="1"/>
          <p:nvPr>
            <p:ph idx="8" type="subTitle"/>
          </p:nvPr>
        </p:nvSpPr>
        <p:spPr>
          <a:xfrm>
            <a:off x="4892774"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3"/>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31" name="Google Shape;31;p3"/>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3"/>
          <p:cNvSpPr txBox="1"/>
          <p:nvPr>
            <p:ph hasCustomPrompt="1" idx="14" type="title"/>
          </p:nvPr>
        </p:nvSpPr>
        <p:spPr>
          <a:xfrm>
            <a:off x="157583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p:nvPr>
            <p:ph hasCustomPrompt="1" idx="15" type="title"/>
          </p:nvPr>
        </p:nvSpPr>
        <p:spPr>
          <a:xfrm>
            <a:off x="419761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hasCustomPrompt="1" idx="16" type="title"/>
          </p:nvPr>
        </p:nvSpPr>
        <p:spPr>
          <a:xfrm>
            <a:off x="6872626"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p:nvPr>
            <p:ph hasCustomPrompt="1" idx="17" type="title"/>
          </p:nvPr>
        </p:nvSpPr>
        <p:spPr>
          <a:xfrm>
            <a:off x="2879111"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p:nvPr>
            <p:ph hasCustomPrompt="1" idx="18" type="title"/>
          </p:nvPr>
        </p:nvSpPr>
        <p:spPr>
          <a:xfrm>
            <a:off x="5500879"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spTree>
      <p:nvGrpSpPr>
        <p:cNvPr id="37"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1" name="Google Shape;41;p4"/>
          <p:cNvSpPr txBox="1"/>
          <p:nvPr>
            <p:ph hasCustomPrompt="1" idx="2" type="title"/>
          </p:nvPr>
        </p:nvSpPr>
        <p:spPr>
          <a:xfrm flipH="1">
            <a:off x="1889225" y="1753435"/>
            <a:ext cx="29793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spTree>
      <p:nvGrpSpPr>
        <p:cNvPr id="42" name="Shape 42"/>
        <p:cNvGrpSpPr/>
        <p:nvPr/>
      </p:nvGrpSpPr>
      <p:grpSpPr>
        <a:xfrm>
          <a:off x="0" y="0"/>
          <a:ext cx="0" cy="0"/>
          <a:chOff x="0" y="0"/>
          <a:chExt cx="0" cy="0"/>
        </a:xfrm>
      </p:grpSpPr>
      <p:sp>
        <p:nvSpPr>
          <p:cNvPr id="43" name="Google Shape;43;p5"/>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5"/>
          <p:cNvSpPr txBox="1"/>
          <p:nvPr>
            <p:ph type="ctrTitle"/>
          </p:nvPr>
        </p:nvSpPr>
        <p:spPr>
          <a:xfrm>
            <a:off x="630625" y="1659512"/>
            <a:ext cx="38673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45" name="Google Shape;45;p5"/>
          <p:cNvSpPr txBox="1"/>
          <p:nvPr>
            <p:ph idx="1" type="subTitle"/>
          </p:nvPr>
        </p:nvSpPr>
        <p:spPr>
          <a:xfrm>
            <a:off x="630625" y="2513488"/>
            <a:ext cx="33405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4_1">
    <p:spTree>
      <p:nvGrpSpPr>
        <p:cNvPr id="46" name="Shape 46"/>
        <p:cNvGrpSpPr/>
        <p:nvPr/>
      </p:nvGrpSpPr>
      <p:grpSpPr>
        <a:xfrm>
          <a:off x="0" y="0"/>
          <a:ext cx="0" cy="0"/>
          <a:chOff x="0" y="0"/>
          <a:chExt cx="0" cy="0"/>
        </a:xfrm>
      </p:grpSpPr>
      <p:sp>
        <p:nvSpPr>
          <p:cNvPr id="47" name="Google Shape;47;p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6"/>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49" name="Google Shape;49;p6"/>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0" name="Google Shape;50;p6"/>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1" name="Google Shape;51;p6"/>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2" name="Google Shape;52;p6"/>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3" name="Google Shape;53;p6"/>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4" name="Google Shape;54;p6"/>
          <p:cNvSpPr txBox="1"/>
          <p:nvPr>
            <p:ph idx="7" type="ctrTitle"/>
          </p:nvPr>
        </p:nvSpPr>
        <p:spPr>
          <a:xfrm flipH="1">
            <a:off x="644517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5" name="Google Shape;55;p6"/>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_1_1">
    <p:spTree>
      <p:nvGrpSpPr>
        <p:cNvPr id="56"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flipH="1">
            <a:off x="7518426"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0" name="Google Shape;60;p7"/>
          <p:cNvSpPr txBox="1"/>
          <p:nvPr>
            <p:ph hasCustomPrompt="1" idx="2" type="title"/>
          </p:nvPr>
        </p:nvSpPr>
        <p:spPr>
          <a:xfrm>
            <a:off x="4322366" y="1753435"/>
            <a:ext cx="2979300" cy="7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15_1_1_1">
    <p:spTree>
      <p:nvGrpSpPr>
        <p:cNvPr id="6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8"/>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8"/>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67" name="Google Shape;67;p8"/>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3">
  <p:cSld name="CUSTOM_15_1_1_1_1">
    <p:spTree>
      <p:nvGrpSpPr>
        <p:cNvPr id="68" name="Shape 68"/>
        <p:cNvGrpSpPr/>
        <p:nvPr/>
      </p:nvGrpSpPr>
      <p:grpSpPr>
        <a:xfrm>
          <a:off x="0" y="0"/>
          <a:ext cx="0" cy="0"/>
          <a:chOff x="0" y="0"/>
          <a:chExt cx="0" cy="0"/>
        </a:xfrm>
      </p:grpSpPr>
      <p:sp>
        <p:nvSpPr>
          <p:cNvPr id="69" name="Google Shape;69;p9"/>
          <p:cNvSpPr txBox="1"/>
          <p:nvPr>
            <p:ph type="ctrTitle"/>
          </p:nvPr>
        </p:nvSpPr>
        <p:spPr>
          <a:xfrm flipH="1">
            <a:off x="6795803"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9"/>
          <p:cNvSpPr txBox="1"/>
          <p:nvPr>
            <p:ph idx="2" type="ctrTitle"/>
          </p:nvPr>
        </p:nvSpPr>
        <p:spPr>
          <a:xfrm flipH="1">
            <a:off x="720000" y="1982325"/>
            <a:ext cx="26715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300"/>
              <a:buNone/>
              <a:defRPr sz="13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71" name="Google Shape;71;p9"/>
          <p:cNvSpPr txBox="1"/>
          <p:nvPr>
            <p:ph idx="1" type="subTitle"/>
          </p:nvPr>
        </p:nvSpPr>
        <p:spPr>
          <a:xfrm flipH="1">
            <a:off x="1264200" y="2513497"/>
            <a:ext cx="21273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100">
                <a:solidFill>
                  <a:schemeClr val="dk1"/>
                </a:solidFill>
              </a:defRPr>
            </a:lvl1pPr>
            <a:lvl2pPr lvl="1" rtl="0" algn="r">
              <a:lnSpc>
                <a:spcPct val="100000"/>
              </a:lnSpc>
              <a:spcBef>
                <a:spcPts val="0"/>
              </a:spcBef>
              <a:spcAft>
                <a:spcPts val="0"/>
              </a:spcAft>
              <a:buClr>
                <a:schemeClr val="dk1"/>
              </a:buClr>
              <a:buSzPts val="1100"/>
              <a:buNone/>
              <a:defRPr sz="1100">
                <a:solidFill>
                  <a:schemeClr val="dk1"/>
                </a:solidFill>
              </a:defRPr>
            </a:lvl2pPr>
            <a:lvl3pPr lvl="2" rtl="0" algn="r">
              <a:lnSpc>
                <a:spcPct val="100000"/>
              </a:lnSpc>
              <a:spcBef>
                <a:spcPts val="0"/>
              </a:spcBef>
              <a:spcAft>
                <a:spcPts val="0"/>
              </a:spcAft>
              <a:buClr>
                <a:schemeClr val="dk1"/>
              </a:buClr>
              <a:buSzPts val="1100"/>
              <a:buNone/>
              <a:defRPr sz="1100">
                <a:solidFill>
                  <a:schemeClr val="dk1"/>
                </a:solidFill>
              </a:defRPr>
            </a:lvl3pPr>
            <a:lvl4pPr lvl="3" rtl="0" algn="r">
              <a:lnSpc>
                <a:spcPct val="100000"/>
              </a:lnSpc>
              <a:spcBef>
                <a:spcPts val="0"/>
              </a:spcBef>
              <a:spcAft>
                <a:spcPts val="0"/>
              </a:spcAft>
              <a:buClr>
                <a:schemeClr val="dk1"/>
              </a:buClr>
              <a:buSzPts val="1100"/>
              <a:buNone/>
              <a:defRPr sz="1100">
                <a:solidFill>
                  <a:schemeClr val="dk1"/>
                </a:solidFill>
              </a:defRPr>
            </a:lvl4pPr>
            <a:lvl5pPr lvl="4" rtl="0" algn="r">
              <a:lnSpc>
                <a:spcPct val="100000"/>
              </a:lnSpc>
              <a:spcBef>
                <a:spcPts val="0"/>
              </a:spcBef>
              <a:spcAft>
                <a:spcPts val="0"/>
              </a:spcAft>
              <a:buClr>
                <a:schemeClr val="dk1"/>
              </a:buClr>
              <a:buSzPts val="1100"/>
              <a:buNone/>
              <a:defRPr sz="1100">
                <a:solidFill>
                  <a:schemeClr val="dk1"/>
                </a:solidFill>
              </a:defRPr>
            </a:lvl5pPr>
            <a:lvl6pPr lvl="5" rtl="0" algn="r">
              <a:lnSpc>
                <a:spcPct val="100000"/>
              </a:lnSpc>
              <a:spcBef>
                <a:spcPts val="0"/>
              </a:spcBef>
              <a:spcAft>
                <a:spcPts val="0"/>
              </a:spcAft>
              <a:buClr>
                <a:schemeClr val="dk1"/>
              </a:buClr>
              <a:buSzPts val="1100"/>
              <a:buNone/>
              <a:defRPr sz="1100">
                <a:solidFill>
                  <a:schemeClr val="dk1"/>
                </a:solidFill>
              </a:defRPr>
            </a:lvl6pPr>
            <a:lvl7pPr lvl="6" rtl="0" algn="r">
              <a:lnSpc>
                <a:spcPct val="100000"/>
              </a:lnSpc>
              <a:spcBef>
                <a:spcPts val="0"/>
              </a:spcBef>
              <a:spcAft>
                <a:spcPts val="0"/>
              </a:spcAft>
              <a:buClr>
                <a:schemeClr val="dk1"/>
              </a:buClr>
              <a:buSzPts val="1100"/>
              <a:buNone/>
              <a:defRPr sz="1100">
                <a:solidFill>
                  <a:schemeClr val="dk1"/>
                </a:solidFill>
              </a:defRPr>
            </a:lvl7pPr>
            <a:lvl8pPr lvl="7" rtl="0" algn="r">
              <a:lnSpc>
                <a:spcPct val="100000"/>
              </a:lnSpc>
              <a:spcBef>
                <a:spcPts val="0"/>
              </a:spcBef>
              <a:spcAft>
                <a:spcPts val="0"/>
              </a:spcAft>
              <a:buClr>
                <a:schemeClr val="dk1"/>
              </a:buClr>
              <a:buSzPts val="1100"/>
              <a:buNone/>
              <a:defRPr sz="1100">
                <a:solidFill>
                  <a:schemeClr val="dk1"/>
                </a:solidFill>
              </a:defRPr>
            </a:lvl8pPr>
            <a:lvl9pPr lvl="8" rtl="0"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3">
    <p:spTree>
      <p:nvGrpSpPr>
        <p:cNvPr id="72" name="Shape 72"/>
        <p:cNvGrpSpPr/>
        <p:nvPr/>
      </p:nvGrpSpPr>
      <p:grpSpPr>
        <a:xfrm>
          <a:off x="0" y="0"/>
          <a:ext cx="0" cy="0"/>
          <a:chOff x="0" y="0"/>
          <a:chExt cx="0" cy="0"/>
        </a:xfrm>
      </p:grpSpPr>
      <p:sp>
        <p:nvSpPr>
          <p:cNvPr id="73" name="Google Shape;73;p10"/>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10"/>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1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10"/>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77" name="Google Shape;77;p10"/>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10"/>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9" name="Google Shape;79;p10"/>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10"/>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100"/>
              <a:buNone/>
              <a:defRPr sz="1100">
                <a:solidFill>
                  <a:schemeClr val="dk1"/>
                </a:solidFill>
              </a:defRPr>
            </a:lvl1pPr>
            <a:lvl2pPr lvl="1" rtl="0" algn="r">
              <a:spcBef>
                <a:spcPts val="0"/>
              </a:spcBef>
              <a:spcAft>
                <a:spcPts val="0"/>
              </a:spcAft>
              <a:buClr>
                <a:schemeClr val="dk1"/>
              </a:buClr>
              <a:buSzPts val="1100"/>
              <a:buNone/>
              <a:defRPr sz="1100">
                <a:solidFill>
                  <a:schemeClr val="dk1"/>
                </a:solidFill>
              </a:defRPr>
            </a:lvl2pPr>
            <a:lvl3pPr lvl="2" rtl="0" algn="r">
              <a:spcBef>
                <a:spcPts val="0"/>
              </a:spcBef>
              <a:spcAft>
                <a:spcPts val="0"/>
              </a:spcAft>
              <a:buClr>
                <a:schemeClr val="dk1"/>
              </a:buClr>
              <a:buSzPts val="1100"/>
              <a:buNone/>
              <a:defRPr sz="1100">
                <a:solidFill>
                  <a:schemeClr val="dk1"/>
                </a:solidFill>
              </a:defRPr>
            </a:lvl3pPr>
            <a:lvl4pPr lvl="3" rtl="0" algn="r">
              <a:spcBef>
                <a:spcPts val="0"/>
              </a:spcBef>
              <a:spcAft>
                <a:spcPts val="0"/>
              </a:spcAft>
              <a:buClr>
                <a:schemeClr val="dk1"/>
              </a:buClr>
              <a:buSzPts val="1100"/>
              <a:buNone/>
              <a:defRPr sz="1100">
                <a:solidFill>
                  <a:schemeClr val="dk1"/>
                </a:solidFill>
              </a:defRPr>
            </a:lvl4pPr>
            <a:lvl5pPr lvl="4" rtl="0" algn="r">
              <a:spcBef>
                <a:spcPts val="0"/>
              </a:spcBef>
              <a:spcAft>
                <a:spcPts val="0"/>
              </a:spcAft>
              <a:buClr>
                <a:schemeClr val="dk1"/>
              </a:buClr>
              <a:buSzPts val="1100"/>
              <a:buNone/>
              <a:defRPr sz="1100">
                <a:solidFill>
                  <a:schemeClr val="dk1"/>
                </a:solidFill>
              </a:defRPr>
            </a:lvl5pPr>
            <a:lvl6pPr lvl="5" rtl="0" algn="r">
              <a:spcBef>
                <a:spcPts val="0"/>
              </a:spcBef>
              <a:spcAft>
                <a:spcPts val="0"/>
              </a:spcAft>
              <a:buClr>
                <a:schemeClr val="dk1"/>
              </a:buClr>
              <a:buSzPts val="1100"/>
              <a:buNone/>
              <a:defRPr sz="1100">
                <a:solidFill>
                  <a:schemeClr val="dk1"/>
                </a:solidFill>
              </a:defRPr>
            </a:lvl6pPr>
            <a:lvl7pPr lvl="6" rtl="0" algn="r">
              <a:spcBef>
                <a:spcPts val="0"/>
              </a:spcBef>
              <a:spcAft>
                <a:spcPts val="0"/>
              </a:spcAft>
              <a:buClr>
                <a:schemeClr val="dk1"/>
              </a:buClr>
              <a:buSzPts val="1100"/>
              <a:buNone/>
              <a:defRPr sz="1100">
                <a:solidFill>
                  <a:schemeClr val="dk1"/>
                </a:solidFill>
              </a:defRPr>
            </a:lvl7pPr>
            <a:lvl8pPr lvl="7" rtl="0" algn="r">
              <a:spcBef>
                <a:spcPts val="0"/>
              </a:spcBef>
              <a:spcAft>
                <a:spcPts val="0"/>
              </a:spcAft>
              <a:buClr>
                <a:schemeClr val="dk1"/>
              </a:buClr>
              <a:buSzPts val="1100"/>
              <a:buNone/>
              <a:defRPr sz="1100">
                <a:solidFill>
                  <a:schemeClr val="dk1"/>
                </a:solidFill>
              </a:defRPr>
            </a:lvl8pPr>
            <a:lvl9pPr lvl="8" rtl="0" algn="r">
              <a:spcBef>
                <a:spcPts val="0"/>
              </a:spcBef>
              <a:spcAft>
                <a:spcPts val="0"/>
              </a:spcAft>
              <a:buClr>
                <a:schemeClr val="dk1"/>
              </a:buClr>
              <a:buSzPts val="1100"/>
              <a:buNone/>
              <a:defRPr sz="1100">
                <a:solidFill>
                  <a:schemeClr val="dk1"/>
                </a:solidFill>
              </a:defRPr>
            </a:lvl9pPr>
          </a:lstStyle>
          <a:p/>
        </p:txBody>
      </p:sp>
      <p:sp>
        <p:nvSpPr>
          <p:cNvPr id="81" name="Google Shape;81;p10"/>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900"/>
              <a:buNone/>
              <a:defRPr sz="900">
                <a:solidFill>
                  <a:schemeClr val="dk1"/>
                </a:solidFill>
              </a:defRPr>
            </a:lvl1pPr>
            <a:lvl2pPr lvl="1" rtl="0" algn="r">
              <a:lnSpc>
                <a:spcPct val="100000"/>
              </a:lnSpc>
              <a:spcBef>
                <a:spcPts val="0"/>
              </a:spcBef>
              <a:spcAft>
                <a:spcPts val="0"/>
              </a:spcAft>
              <a:buClr>
                <a:schemeClr val="dk1"/>
              </a:buClr>
              <a:buSzPts val="900"/>
              <a:buNone/>
              <a:defRPr sz="900">
                <a:solidFill>
                  <a:schemeClr val="dk1"/>
                </a:solidFill>
              </a:defRPr>
            </a:lvl2pPr>
            <a:lvl3pPr lvl="2" rtl="0" algn="r">
              <a:lnSpc>
                <a:spcPct val="100000"/>
              </a:lnSpc>
              <a:spcBef>
                <a:spcPts val="0"/>
              </a:spcBef>
              <a:spcAft>
                <a:spcPts val="0"/>
              </a:spcAft>
              <a:buClr>
                <a:schemeClr val="dk1"/>
              </a:buClr>
              <a:buSzPts val="900"/>
              <a:buNone/>
              <a:defRPr sz="900">
                <a:solidFill>
                  <a:schemeClr val="dk1"/>
                </a:solidFill>
              </a:defRPr>
            </a:lvl3pPr>
            <a:lvl4pPr lvl="3" rtl="0" algn="r">
              <a:lnSpc>
                <a:spcPct val="100000"/>
              </a:lnSpc>
              <a:spcBef>
                <a:spcPts val="0"/>
              </a:spcBef>
              <a:spcAft>
                <a:spcPts val="0"/>
              </a:spcAft>
              <a:buClr>
                <a:schemeClr val="dk1"/>
              </a:buClr>
              <a:buSzPts val="900"/>
              <a:buNone/>
              <a:defRPr sz="900">
                <a:solidFill>
                  <a:schemeClr val="dk1"/>
                </a:solidFill>
              </a:defRPr>
            </a:lvl4pPr>
            <a:lvl5pPr lvl="4" rtl="0" algn="r">
              <a:lnSpc>
                <a:spcPct val="100000"/>
              </a:lnSpc>
              <a:spcBef>
                <a:spcPts val="0"/>
              </a:spcBef>
              <a:spcAft>
                <a:spcPts val="0"/>
              </a:spcAft>
              <a:buClr>
                <a:schemeClr val="dk1"/>
              </a:buClr>
              <a:buSzPts val="900"/>
              <a:buNone/>
              <a:defRPr sz="900">
                <a:solidFill>
                  <a:schemeClr val="dk1"/>
                </a:solidFill>
              </a:defRPr>
            </a:lvl5pPr>
            <a:lvl6pPr lvl="5" rtl="0" algn="r">
              <a:lnSpc>
                <a:spcPct val="100000"/>
              </a:lnSpc>
              <a:spcBef>
                <a:spcPts val="0"/>
              </a:spcBef>
              <a:spcAft>
                <a:spcPts val="0"/>
              </a:spcAft>
              <a:buClr>
                <a:schemeClr val="dk1"/>
              </a:buClr>
              <a:buSzPts val="900"/>
              <a:buNone/>
              <a:defRPr sz="900">
                <a:solidFill>
                  <a:schemeClr val="dk1"/>
                </a:solidFill>
              </a:defRPr>
            </a:lvl6pPr>
            <a:lvl7pPr lvl="6" rtl="0" algn="r">
              <a:lnSpc>
                <a:spcPct val="100000"/>
              </a:lnSpc>
              <a:spcBef>
                <a:spcPts val="0"/>
              </a:spcBef>
              <a:spcAft>
                <a:spcPts val="0"/>
              </a:spcAft>
              <a:buClr>
                <a:schemeClr val="dk1"/>
              </a:buClr>
              <a:buSzPts val="900"/>
              <a:buNone/>
              <a:defRPr sz="900">
                <a:solidFill>
                  <a:schemeClr val="dk1"/>
                </a:solidFill>
              </a:defRPr>
            </a:lvl7pPr>
            <a:lvl8pPr lvl="7" rtl="0" algn="r">
              <a:lnSpc>
                <a:spcPct val="100000"/>
              </a:lnSpc>
              <a:spcBef>
                <a:spcPts val="0"/>
              </a:spcBef>
              <a:spcAft>
                <a:spcPts val="0"/>
              </a:spcAft>
              <a:buClr>
                <a:schemeClr val="dk1"/>
              </a:buClr>
              <a:buSzPts val="900"/>
              <a:buNone/>
              <a:defRPr sz="900">
                <a:solidFill>
                  <a:schemeClr val="dk1"/>
                </a:solidFill>
              </a:defRPr>
            </a:lvl8pPr>
            <a:lvl9pPr lvl="8" rtl="0"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indent="-304800" lvl="1" marL="914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indent="-304800" lvl="2" marL="1371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indent="-304800" lvl="3" marL="1828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indent="-304800" lvl="4" marL="22860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indent="-304800" lvl="5" marL="27432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indent="-304800" lvl="6" marL="3200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indent="-304800" lvl="7" marL="3657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indent="-304800" lvl="8" marL="411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8"/>
          <p:cNvSpPr txBox="1"/>
          <p:nvPr>
            <p:ph idx="1" type="subTitle"/>
          </p:nvPr>
        </p:nvSpPr>
        <p:spPr>
          <a:xfrm>
            <a:off x="5616000" y="2655725"/>
            <a:ext cx="3528000" cy="213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t>User Experience Design and Testing Midterm Project</a:t>
            </a:r>
            <a:endParaRPr i="1"/>
          </a:p>
          <a:p>
            <a:pPr indent="0" lvl="0" marL="0" rtl="0" algn="r">
              <a:spcBef>
                <a:spcPts val="0"/>
              </a:spcBef>
              <a:spcAft>
                <a:spcPts val="0"/>
              </a:spcAft>
              <a:buNone/>
            </a:pPr>
            <a:r>
              <a:t/>
            </a:r>
            <a:endParaRPr/>
          </a:p>
          <a:p>
            <a:pPr indent="0" lvl="0" marL="0" rtl="0" algn="l">
              <a:spcBef>
                <a:spcPts val="0"/>
              </a:spcBef>
              <a:spcAft>
                <a:spcPts val="0"/>
              </a:spcAft>
              <a:buNone/>
            </a:pPr>
            <a:r>
              <a:rPr b="1" lang="en"/>
              <a:t>Group Members:</a:t>
            </a:r>
            <a:endParaRPr b="1"/>
          </a:p>
          <a:p>
            <a:pPr indent="-304800" lvl="0" marL="457200" rtl="0" algn="l">
              <a:spcBef>
                <a:spcPts val="0"/>
              </a:spcBef>
              <a:spcAft>
                <a:spcPts val="0"/>
              </a:spcAft>
              <a:buSzPts val="1200"/>
              <a:buChar char="-"/>
            </a:pPr>
            <a:r>
              <a:rPr b="1" lang="en"/>
              <a:t>Ankita Senapati</a:t>
            </a:r>
            <a:endParaRPr b="1"/>
          </a:p>
          <a:p>
            <a:pPr indent="-304800" lvl="0" marL="457200" rtl="0" algn="l">
              <a:spcBef>
                <a:spcPts val="0"/>
              </a:spcBef>
              <a:spcAft>
                <a:spcPts val="0"/>
              </a:spcAft>
              <a:buSzPts val="1200"/>
              <a:buChar char="-"/>
            </a:pPr>
            <a:r>
              <a:rPr b="1" lang="en"/>
              <a:t>Merwin Roy</a:t>
            </a:r>
            <a:endParaRPr b="1"/>
          </a:p>
          <a:p>
            <a:pPr indent="-304800" lvl="0" marL="457200" rtl="0" algn="l">
              <a:spcBef>
                <a:spcPts val="0"/>
              </a:spcBef>
              <a:spcAft>
                <a:spcPts val="0"/>
              </a:spcAft>
              <a:buSzPts val="1200"/>
              <a:buChar char="-"/>
            </a:pPr>
            <a:r>
              <a:rPr b="1" lang="en"/>
              <a:t>Anusha Poojary</a:t>
            </a:r>
            <a:endParaRPr b="1"/>
          </a:p>
          <a:p>
            <a:pPr indent="-304800" lvl="0" marL="457200" rtl="0" algn="l">
              <a:spcBef>
                <a:spcPts val="0"/>
              </a:spcBef>
              <a:spcAft>
                <a:spcPts val="0"/>
              </a:spcAft>
              <a:buSzPts val="1200"/>
              <a:buChar char="-"/>
            </a:pPr>
            <a:r>
              <a:rPr b="1" lang="en"/>
              <a:t>Surbhi Parihar</a:t>
            </a:r>
            <a:endParaRPr b="1"/>
          </a:p>
          <a:p>
            <a:pPr indent="-304800" lvl="0" marL="457200" rtl="0" algn="l">
              <a:spcBef>
                <a:spcPts val="0"/>
              </a:spcBef>
              <a:spcAft>
                <a:spcPts val="0"/>
              </a:spcAft>
              <a:buSzPts val="1200"/>
              <a:buChar char="-"/>
            </a:pPr>
            <a:r>
              <a:rPr b="1" lang="en"/>
              <a:t>Krishna Pal Singh</a:t>
            </a:r>
            <a:endParaRPr b="1"/>
          </a:p>
          <a:p>
            <a:pPr indent="0" lvl="0" marL="0" rtl="0" algn="l">
              <a:spcBef>
                <a:spcPts val="0"/>
              </a:spcBef>
              <a:spcAft>
                <a:spcPts val="0"/>
              </a:spcAft>
              <a:buNone/>
            </a:pPr>
            <a:r>
              <a:t/>
            </a:r>
            <a:endParaRPr b="1"/>
          </a:p>
        </p:txBody>
      </p:sp>
      <p:sp>
        <p:nvSpPr>
          <p:cNvPr id="109" name="Google Shape;109;p18"/>
          <p:cNvSpPr txBox="1"/>
          <p:nvPr>
            <p:ph type="ctrTitle"/>
          </p:nvPr>
        </p:nvSpPr>
        <p:spPr>
          <a:xfrm>
            <a:off x="5457952" y="1077150"/>
            <a:ext cx="3639600" cy="1782300"/>
          </a:xfrm>
          <a:prstGeom prst="rect">
            <a:avLst/>
          </a:prstGeom>
        </p:spPr>
        <p:txBody>
          <a:bodyPr anchorCtr="0" anchor="b" bIns="91425" lIns="91425" spcFirstLastPara="1" rIns="91425" wrap="square" tIns="91425">
            <a:noAutofit/>
          </a:bodyPr>
          <a:lstStyle/>
          <a:p>
            <a:pPr indent="457200" lvl="0" marL="0" rtl="0" algn="l">
              <a:spcBef>
                <a:spcPts val="0"/>
              </a:spcBef>
              <a:spcAft>
                <a:spcPts val="0"/>
              </a:spcAft>
              <a:buNone/>
            </a:pPr>
            <a:r>
              <a:rPr lang="en" sz="2600">
                <a:solidFill>
                  <a:srgbClr val="097A80"/>
                </a:solidFill>
              </a:rPr>
              <a:t>Food For Thought- </a:t>
            </a:r>
            <a:r>
              <a:rPr lang="en" sz="2500">
                <a:solidFill>
                  <a:srgbClr val="097A80"/>
                </a:solidFill>
              </a:rPr>
              <a:t>Food Blog Application</a:t>
            </a:r>
            <a:endParaRPr sz="2500">
              <a:solidFill>
                <a:srgbClr val="097A80"/>
              </a:solidFill>
            </a:endParaRPr>
          </a:p>
        </p:txBody>
      </p:sp>
      <p:sp>
        <p:nvSpPr>
          <p:cNvPr id="110" name="Google Shape;110;p18"/>
          <p:cNvSpPr/>
          <p:nvPr/>
        </p:nvSpPr>
        <p:spPr>
          <a:xfrm flipH="1">
            <a:off x="6097912" y="-1992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7A80"/>
        </a:solidFill>
      </p:bgPr>
    </p:bg>
    <p:spTree>
      <p:nvGrpSpPr>
        <p:cNvPr id="186" name="Shape 186"/>
        <p:cNvGrpSpPr/>
        <p:nvPr/>
      </p:nvGrpSpPr>
      <p:grpSpPr>
        <a:xfrm>
          <a:off x="0" y="0"/>
          <a:ext cx="0" cy="0"/>
          <a:chOff x="0" y="0"/>
          <a:chExt cx="0" cy="0"/>
        </a:xfrm>
      </p:grpSpPr>
      <p:sp>
        <p:nvSpPr>
          <p:cNvPr id="187" name="Google Shape;187;p2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PRODUCT OBJECTIVES</a:t>
            </a:r>
            <a:endParaRPr/>
          </a:p>
        </p:txBody>
      </p:sp>
      <p:sp>
        <p:nvSpPr>
          <p:cNvPr id="188" name="Google Shape;188;p27"/>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 </a:t>
            </a:r>
            <a:endParaRPr/>
          </a:p>
        </p:txBody>
      </p:sp>
      <p:pic>
        <p:nvPicPr>
          <p:cNvPr id="189" name="Google Shape;189;p27"/>
          <p:cNvPicPr preferRelativeResize="0"/>
          <p:nvPr/>
        </p:nvPicPr>
        <p:blipFill>
          <a:blip r:embed="rId3">
            <a:alphaModFix/>
          </a:blip>
          <a:stretch>
            <a:fillRect/>
          </a:stretch>
        </p:blipFill>
        <p:spPr>
          <a:xfrm>
            <a:off x="450550" y="786875"/>
            <a:ext cx="3569725" cy="3569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195" name="Google Shape;195;p28"/>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PRODUCT OBJECTIVES</a:t>
            </a:r>
            <a:endParaRPr sz="2600">
              <a:solidFill>
                <a:schemeClr val="lt1"/>
              </a:solidFill>
            </a:endParaRPr>
          </a:p>
        </p:txBody>
      </p:sp>
      <p:sp>
        <p:nvSpPr>
          <p:cNvPr id="196" name="Google Shape;196;p28"/>
          <p:cNvSpPr txBox="1"/>
          <p:nvPr>
            <p:ph idx="1" type="subTitle"/>
          </p:nvPr>
        </p:nvSpPr>
        <p:spPr>
          <a:xfrm>
            <a:off x="0" y="1232900"/>
            <a:ext cx="4041300" cy="3786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Personalized Experience: </a:t>
            </a:r>
            <a:r>
              <a:rPr lang="en" sz="1600"/>
              <a:t>Use of surveys and filters to effectively fulfill user needs whether its posting recipes, restaurant and </a:t>
            </a:r>
            <a:r>
              <a:rPr lang="en" sz="1600"/>
              <a:t>cuisine</a:t>
            </a:r>
            <a:r>
              <a:rPr lang="en" sz="1600"/>
              <a:t> reviews etc.</a:t>
            </a:r>
            <a:endParaRPr sz="1600"/>
          </a:p>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Feedback: </a:t>
            </a:r>
            <a:r>
              <a:rPr lang="en" sz="1600"/>
              <a:t>Create a platform where users can rate, comment and share food recipes, cuisines, customer experience and restaurants.</a:t>
            </a:r>
            <a:endParaRPr sz="1600"/>
          </a:p>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Simplicity: </a:t>
            </a:r>
            <a:r>
              <a:rPr lang="en" sz="1600"/>
              <a:t>To provide a simple yet effective user experience for bloggers and users that is seamless and easy to navigate.</a:t>
            </a:r>
            <a:endParaRPr sz="1600"/>
          </a:p>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Intuitive: </a:t>
            </a:r>
            <a:r>
              <a:rPr lang="en" sz="1600"/>
              <a:t>Provide an intuitive experience using HD pictures with quick description for a seamless experience </a:t>
            </a:r>
            <a:endParaRPr sz="1600"/>
          </a:p>
        </p:txBody>
      </p:sp>
      <p:pic>
        <p:nvPicPr>
          <p:cNvPr id="197" name="Google Shape;197;p28"/>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203" name="Google Shape;203;p29"/>
          <p:cNvSpPr txBox="1"/>
          <p:nvPr>
            <p:ph idx="1" type="subTitle"/>
          </p:nvPr>
        </p:nvSpPr>
        <p:spPr>
          <a:xfrm>
            <a:off x="0" y="149075"/>
            <a:ext cx="3752100" cy="487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Integration: </a:t>
            </a:r>
            <a:r>
              <a:rPr lang="en" sz="1600"/>
              <a:t>Provide robust integration with </a:t>
            </a:r>
            <a:r>
              <a:rPr lang="en" sz="1600"/>
              <a:t>social</a:t>
            </a:r>
            <a:r>
              <a:rPr lang="en" sz="1600"/>
              <a:t> media handles such as facebook, instagram, pinterest etc.</a:t>
            </a:r>
            <a:endParaRPr sz="1600"/>
          </a:p>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Unique Experience: </a:t>
            </a:r>
            <a:r>
              <a:rPr lang="en" sz="1600"/>
              <a:t>Provide an unrivalled user experience through the use of consistent themes and design.</a:t>
            </a:r>
            <a:endParaRPr sz="1600"/>
          </a:p>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Explore: </a:t>
            </a:r>
            <a:r>
              <a:rPr lang="en" sz="1600"/>
              <a:t>Help users to explore new cuisine,recipes, restaurants nearby etc.</a:t>
            </a:r>
            <a:endParaRPr sz="1600"/>
          </a:p>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Filter: </a:t>
            </a:r>
            <a:r>
              <a:rPr lang="en" sz="1600"/>
              <a:t>Provide feature to filter posts based on ingredients, allergens, location, price to fit user requirement.</a:t>
            </a:r>
            <a:endParaRPr sz="1600"/>
          </a:p>
        </p:txBody>
      </p:sp>
      <p:pic>
        <p:nvPicPr>
          <p:cNvPr id="204" name="Google Shape;204;p29"/>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8" name="Shape 208"/>
        <p:cNvGrpSpPr/>
        <p:nvPr/>
      </p:nvGrpSpPr>
      <p:grpSpPr>
        <a:xfrm>
          <a:off x="0" y="0"/>
          <a:ext cx="0" cy="0"/>
          <a:chOff x="0" y="0"/>
          <a:chExt cx="0" cy="0"/>
        </a:xfrm>
      </p:grpSpPr>
      <p:sp>
        <p:nvSpPr>
          <p:cNvPr id="209" name="Google Shape;209;p30"/>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AUDIENCE</a:t>
            </a:r>
            <a:endParaRPr/>
          </a:p>
        </p:txBody>
      </p:sp>
      <p:sp>
        <p:nvSpPr>
          <p:cNvPr id="210" name="Google Shape;210;p30"/>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11" name="Google Shape;211;p30"/>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0"/>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218" name="Google Shape;218;p31"/>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TARGET AUDIENCE</a:t>
            </a:r>
            <a:endParaRPr sz="2600">
              <a:solidFill>
                <a:schemeClr val="lt1"/>
              </a:solidFill>
            </a:endParaRPr>
          </a:p>
        </p:txBody>
      </p:sp>
      <p:sp>
        <p:nvSpPr>
          <p:cNvPr id="219" name="Google Shape;219;p31"/>
          <p:cNvSpPr txBox="1"/>
          <p:nvPr>
            <p:ph idx="1" type="subTitle"/>
          </p:nvPr>
        </p:nvSpPr>
        <p:spPr>
          <a:xfrm>
            <a:off x="0" y="1232900"/>
            <a:ext cx="4041300" cy="376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Food Photographers: </a:t>
            </a:r>
            <a:r>
              <a:rPr lang="en" sz="1600"/>
              <a:t>Users can post high definition food photos and earn likes, shares and subscribers. It can help such users to promote their work and gain wide user base.</a:t>
            </a:r>
            <a:endParaRPr sz="1600"/>
          </a:p>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Blog writers: </a:t>
            </a:r>
            <a:r>
              <a:rPr lang="en" sz="1600"/>
              <a:t>Users who are fond of writing blogs can post food related blogs on this platform. They can gain insights from other bloggers using the platform.</a:t>
            </a:r>
            <a:endParaRPr sz="1600"/>
          </a:p>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Restaurateurs: </a:t>
            </a:r>
            <a:r>
              <a:rPr lang="en" sz="1600"/>
              <a:t>Users who own/manage business can check trends based on blog posts, analytical </a:t>
            </a:r>
            <a:r>
              <a:rPr lang="en" sz="1600"/>
              <a:t>information</a:t>
            </a:r>
            <a:r>
              <a:rPr lang="en" sz="1600"/>
              <a:t> such as likes, shares on posts, popular bloggers and their content for business decision making, promotion etc.</a:t>
            </a:r>
            <a:endParaRPr sz="1600"/>
          </a:p>
        </p:txBody>
      </p:sp>
      <p:pic>
        <p:nvPicPr>
          <p:cNvPr id="220" name="Google Shape;220;p31"/>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226" name="Google Shape;226;p32"/>
          <p:cNvSpPr txBox="1"/>
          <p:nvPr>
            <p:ph idx="1" type="subTitle"/>
          </p:nvPr>
        </p:nvSpPr>
        <p:spPr>
          <a:xfrm>
            <a:off x="0" y="198775"/>
            <a:ext cx="3702300" cy="4795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Customers</a:t>
            </a:r>
            <a:r>
              <a:rPr b="1" lang="en" sz="1600">
                <a:latin typeface="Assistant"/>
                <a:ea typeface="Assistant"/>
                <a:cs typeface="Assistant"/>
                <a:sym typeface="Assistant"/>
              </a:rPr>
              <a:t>: </a:t>
            </a:r>
            <a:r>
              <a:rPr lang="en" sz="1600"/>
              <a:t>Users who want to try out new cuisine/ restaurants can read comments/reviews/ratings of cuisine or restaurants beforehand.</a:t>
            </a:r>
            <a:endParaRPr sz="1600"/>
          </a:p>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Cooking Enthusiasts: </a:t>
            </a:r>
            <a:r>
              <a:rPr lang="en" sz="1600"/>
              <a:t>Users who seek interest in cooking new recipes can do so by following recipes posted on the platform.</a:t>
            </a:r>
            <a:endParaRPr sz="1600"/>
          </a:p>
          <a:p>
            <a:pPr indent="-330200" lvl="0" marL="457200" rtl="0" algn="l">
              <a:spcBef>
                <a:spcPts val="0"/>
              </a:spcBef>
              <a:spcAft>
                <a:spcPts val="0"/>
              </a:spcAft>
              <a:buSzPts val="1600"/>
              <a:buFont typeface="Assistant"/>
              <a:buChar char="●"/>
            </a:pPr>
            <a:r>
              <a:rPr b="1" lang="en" sz="1600">
                <a:latin typeface="Assistant"/>
                <a:ea typeface="Assistant"/>
                <a:cs typeface="Assistant"/>
                <a:sym typeface="Assistant"/>
              </a:rPr>
              <a:t>Fitness Enthusiasts:</a:t>
            </a:r>
            <a:r>
              <a:rPr lang="en" sz="1600"/>
              <a:t> Users who track their macros, and food intake can check ingredients, calories, possible allergens, and other such nutritional information as posted by blog posters.</a:t>
            </a:r>
            <a:endParaRPr sz="1600"/>
          </a:p>
          <a:p>
            <a:pPr indent="0" lvl="0" marL="457200" rtl="0" algn="l">
              <a:spcBef>
                <a:spcPts val="0"/>
              </a:spcBef>
              <a:spcAft>
                <a:spcPts val="0"/>
              </a:spcAft>
              <a:buNone/>
            </a:pPr>
            <a:r>
              <a:t/>
            </a:r>
            <a:endParaRPr sz="1600"/>
          </a:p>
        </p:txBody>
      </p:sp>
      <p:pic>
        <p:nvPicPr>
          <p:cNvPr id="227" name="Google Shape;227;p32"/>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1" name="Shape 231"/>
        <p:cNvGrpSpPr/>
        <p:nvPr/>
      </p:nvGrpSpPr>
      <p:grpSpPr>
        <a:xfrm>
          <a:off x="0" y="0"/>
          <a:ext cx="0" cy="0"/>
          <a:chOff x="0" y="0"/>
          <a:chExt cx="0" cy="0"/>
        </a:xfrm>
      </p:grpSpPr>
      <p:sp>
        <p:nvSpPr>
          <p:cNvPr id="232" name="Google Shape;232;p33"/>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USER SEGMENTATION</a:t>
            </a:r>
            <a:endParaRPr/>
          </a:p>
        </p:txBody>
      </p:sp>
      <p:sp>
        <p:nvSpPr>
          <p:cNvPr id="233" name="Google Shape;233;p33"/>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06 </a:t>
            </a:r>
            <a:endParaRPr/>
          </a:p>
        </p:txBody>
      </p:sp>
      <p:pic>
        <p:nvPicPr>
          <p:cNvPr id="234" name="Google Shape;234;p33"/>
          <p:cNvPicPr preferRelativeResize="0"/>
          <p:nvPr/>
        </p:nvPicPr>
        <p:blipFill>
          <a:blip r:embed="rId3">
            <a:alphaModFix/>
          </a:blip>
          <a:stretch>
            <a:fillRect/>
          </a:stretch>
        </p:blipFill>
        <p:spPr>
          <a:xfrm>
            <a:off x="490950" y="786875"/>
            <a:ext cx="3569725" cy="3569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240" name="Google Shape;240;p34"/>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USER SEGMENTATION</a:t>
            </a:r>
            <a:endParaRPr sz="2600">
              <a:solidFill>
                <a:schemeClr val="lt1"/>
              </a:solidFill>
            </a:endParaRPr>
          </a:p>
        </p:txBody>
      </p:sp>
      <p:sp>
        <p:nvSpPr>
          <p:cNvPr id="241" name="Google Shape;241;p34"/>
          <p:cNvSpPr txBox="1"/>
          <p:nvPr>
            <p:ph idx="1" type="subTitle"/>
          </p:nvPr>
        </p:nvSpPr>
        <p:spPr>
          <a:xfrm>
            <a:off x="-84000" y="1039200"/>
            <a:ext cx="4407600" cy="3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Assistant"/>
                <a:ea typeface="Assistant"/>
                <a:cs typeface="Assistant"/>
                <a:sym typeface="Assistant"/>
              </a:rPr>
              <a:t>1.Location Segmentation: </a:t>
            </a:r>
            <a:endParaRPr b="1" sz="1600">
              <a:latin typeface="Assistant"/>
              <a:ea typeface="Assistant"/>
              <a:cs typeface="Assistant"/>
              <a:sym typeface="Assistant"/>
            </a:endParaRPr>
          </a:p>
          <a:p>
            <a:pPr indent="-330200" lvl="0" marL="457200" rtl="0" algn="l">
              <a:spcBef>
                <a:spcPts val="0"/>
              </a:spcBef>
              <a:spcAft>
                <a:spcPts val="0"/>
              </a:spcAft>
              <a:buSzPts val="1600"/>
              <a:buChar char="●"/>
            </a:pPr>
            <a:r>
              <a:rPr lang="en" sz="1600"/>
              <a:t>Segmenting users of the platform based on their geographic location.  Users can be recommended cuisines, restaurants, blog posts that aligns with the place they are from. </a:t>
            </a:r>
            <a:endParaRPr sz="1600"/>
          </a:p>
          <a:p>
            <a:pPr indent="0" lvl="0" marL="0" rtl="0" algn="l">
              <a:spcBef>
                <a:spcPts val="0"/>
              </a:spcBef>
              <a:spcAft>
                <a:spcPts val="0"/>
              </a:spcAft>
              <a:buNone/>
            </a:pPr>
            <a:r>
              <a:rPr b="1" lang="en" sz="1600">
                <a:latin typeface="Assistant"/>
                <a:ea typeface="Assistant"/>
                <a:cs typeface="Assistant"/>
                <a:sym typeface="Assistant"/>
              </a:rPr>
              <a:t>2.Purchasing segmentation:</a:t>
            </a:r>
            <a:endParaRPr b="1" sz="1600">
              <a:latin typeface="Assistant"/>
              <a:ea typeface="Assistant"/>
              <a:cs typeface="Assistant"/>
              <a:sym typeface="Assistant"/>
            </a:endParaRPr>
          </a:p>
          <a:p>
            <a:pPr indent="-330200" lvl="0" marL="457200" rtl="0" algn="l">
              <a:spcBef>
                <a:spcPts val="0"/>
              </a:spcBef>
              <a:spcAft>
                <a:spcPts val="0"/>
              </a:spcAft>
              <a:buSzPts val="1600"/>
              <a:buChar char="●"/>
            </a:pPr>
            <a:r>
              <a:rPr lang="en" sz="1600"/>
              <a:t>Users segmented based on their expenditure such as users who are high spenders can explore gourmet, expensive cuisines/restaurants.</a:t>
            </a:r>
            <a:endParaRPr sz="1600"/>
          </a:p>
          <a:p>
            <a:pPr indent="-330200" lvl="0" marL="457200" rtl="0" algn="l">
              <a:spcBef>
                <a:spcPts val="0"/>
              </a:spcBef>
              <a:spcAft>
                <a:spcPts val="0"/>
              </a:spcAft>
              <a:buSzPts val="1600"/>
              <a:buChar char="●"/>
            </a:pPr>
            <a:r>
              <a:rPr lang="en" sz="1600"/>
              <a:t>Users who are low spenders can search for cuisines/restaurants which are less expensive. Such users can also be recommended </a:t>
            </a:r>
            <a:r>
              <a:rPr lang="en" sz="1600"/>
              <a:t>restaurants</a:t>
            </a:r>
            <a:r>
              <a:rPr lang="en" sz="1600"/>
              <a:t> with discounts to order from using food delivery applications</a:t>
            </a:r>
            <a:endParaRPr sz="1600"/>
          </a:p>
        </p:txBody>
      </p:sp>
      <p:pic>
        <p:nvPicPr>
          <p:cNvPr id="242" name="Google Shape;242;p34"/>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248" name="Google Shape;248;p35"/>
          <p:cNvSpPr txBox="1"/>
          <p:nvPr>
            <p:ph idx="1" type="subTitle"/>
          </p:nvPr>
        </p:nvSpPr>
        <p:spPr>
          <a:xfrm>
            <a:off x="-298175" y="-42125"/>
            <a:ext cx="4323600" cy="50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Assistant"/>
                <a:ea typeface="Assistant"/>
                <a:cs typeface="Assistant"/>
                <a:sym typeface="Assistant"/>
              </a:rPr>
              <a:t>3</a:t>
            </a:r>
            <a:r>
              <a:rPr b="1" lang="en" sz="1600">
                <a:latin typeface="Assistant"/>
                <a:ea typeface="Assistant"/>
                <a:cs typeface="Assistant"/>
                <a:sym typeface="Assistant"/>
              </a:rPr>
              <a:t>.Relationship Segmentation: </a:t>
            </a:r>
            <a:endParaRPr b="1" sz="1600">
              <a:latin typeface="Assistant"/>
              <a:ea typeface="Assistant"/>
              <a:cs typeface="Assistant"/>
              <a:sym typeface="Assistant"/>
            </a:endParaRPr>
          </a:p>
          <a:p>
            <a:pPr indent="-330200" lvl="0" marL="457200" rtl="0" algn="l">
              <a:spcBef>
                <a:spcPts val="0"/>
              </a:spcBef>
              <a:spcAft>
                <a:spcPts val="0"/>
              </a:spcAft>
              <a:buSzPts val="1600"/>
              <a:buChar char="●"/>
            </a:pPr>
            <a:r>
              <a:rPr lang="en" sz="1600"/>
              <a:t>Segmentation based on user usage of the platform. Frequent users, bloggers can be incentivised by point system which can be redeemed to earn discounts on restaurants etc.</a:t>
            </a:r>
            <a:endParaRPr sz="1600"/>
          </a:p>
          <a:p>
            <a:pPr indent="-330200" lvl="0" marL="457200" rtl="0" algn="l">
              <a:spcBef>
                <a:spcPts val="0"/>
              </a:spcBef>
              <a:spcAft>
                <a:spcPts val="0"/>
              </a:spcAft>
              <a:buSzPts val="1600"/>
              <a:buChar char="●"/>
            </a:pPr>
            <a:r>
              <a:rPr lang="en" sz="1600"/>
              <a:t>Likewise, customers  who actively interact with </a:t>
            </a:r>
            <a:r>
              <a:rPr lang="en" sz="1600"/>
              <a:t>b</a:t>
            </a:r>
            <a:r>
              <a:rPr lang="en" sz="1600"/>
              <a:t>log posts can be provided incentives.</a:t>
            </a:r>
            <a:endParaRPr sz="1600"/>
          </a:p>
          <a:p>
            <a:pPr indent="0" lvl="0" marL="0" rtl="0" algn="l">
              <a:spcBef>
                <a:spcPts val="0"/>
              </a:spcBef>
              <a:spcAft>
                <a:spcPts val="0"/>
              </a:spcAft>
              <a:buNone/>
            </a:pPr>
            <a:r>
              <a:rPr b="1" lang="en" sz="1600">
                <a:latin typeface="Assistant"/>
                <a:ea typeface="Assistant"/>
                <a:cs typeface="Assistant"/>
                <a:sym typeface="Assistant"/>
              </a:rPr>
              <a:t>4</a:t>
            </a:r>
            <a:r>
              <a:rPr b="1" lang="en" sz="1600">
                <a:latin typeface="Assistant"/>
                <a:ea typeface="Assistant"/>
                <a:cs typeface="Assistant"/>
                <a:sym typeface="Assistant"/>
              </a:rPr>
              <a:t>.Demographic  segmentation:</a:t>
            </a:r>
            <a:endParaRPr b="1" sz="1600">
              <a:latin typeface="Assistant"/>
              <a:ea typeface="Assistant"/>
              <a:cs typeface="Assistant"/>
              <a:sym typeface="Assistant"/>
            </a:endParaRPr>
          </a:p>
          <a:p>
            <a:pPr indent="-330200" lvl="0" marL="457200" rtl="0" algn="l">
              <a:spcBef>
                <a:spcPts val="0"/>
              </a:spcBef>
              <a:spcAft>
                <a:spcPts val="0"/>
              </a:spcAft>
              <a:buSzPts val="1600"/>
              <a:buChar char="●"/>
            </a:pPr>
            <a:r>
              <a:rPr lang="en" sz="1600"/>
              <a:t>Segmentation based on user data such as age, income, interests, user need that can be achieved through data collected via data analytical tools and surveys.</a:t>
            </a:r>
            <a:endParaRPr sz="1600"/>
          </a:p>
          <a:p>
            <a:pPr indent="0" lvl="0" marL="0" rtl="0" algn="l">
              <a:spcBef>
                <a:spcPts val="0"/>
              </a:spcBef>
              <a:spcAft>
                <a:spcPts val="0"/>
              </a:spcAft>
              <a:buNone/>
            </a:pPr>
            <a:r>
              <a:rPr b="1" lang="en" sz="1600">
                <a:latin typeface="Assistant"/>
                <a:ea typeface="Assistant"/>
                <a:cs typeface="Assistant"/>
                <a:sym typeface="Assistant"/>
              </a:rPr>
              <a:t>5. Exposure segmentation:</a:t>
            </a:r>
            <a:endParaRPr b="1" sz="1600">
              <a:latin typeface="Assistant"/>
              <a:ea typeface="Assistant"/>
              <a:cs typeface="Assistant"/>
              <a:sym typeface="Assistant"/>
            </a:endParaRPr>
          </a:p>
          <a:p>
            <a:pPr indent="-330200" lvl="0" marL="457200" rtl="0" algn="l">
              <a:spcBef>
                <a:spcPts val="0"/>
              </a:spcBef>
              <a:spcAft>
                <a:spcPts val="0"/>
              </a:spcAft>
              <a:buSzPts val="1600"/>
              <a:buChar char="●"/>
            </a:pPr>
            <a:r>
              <a:rPr lang="en" sz="1600"/>
              <a:t>Segmentation based on user exposure to digital technology or little to no culinary, blogging experience can be assisted by providing  tooltips from time to time and by implementing simple, consistent and interactive  UI.</a:t>
            </a:r>
            <a:endParaRPr sz="1600"/>
          </a:p>
          <a:p>
            <a:pPr indent="0" lvl="0" marL="457200" rtl="0" algn="l">
              <a:spcBef>
                <a:spcPts val="0"/>
              </a:spcBef>
              <a:spcAft>
                <a:spcPts val="0"/>
              </a:spcAft>
              <a:buNone/>
            </a:pPr>
            <a:r>
              <a:t/>
            </a:r>
            <a:endParaRPr sz="1600"/>
          </a:p>
        </p:txBody>
      </p:sp>
      <p:pic>
        <p:nvPicPr>
          <p:cNvPr id="249" name="Google Shape;249;p35"/>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7A80"/>
        </a:solidFill>
      </p:bgPr>
    </p:bg>
    <p:spTree>
      <p:nvGrpSpPr>
        <p:cNvPr id="253" name="Shape 253"/>
        <p:cNvGrpSpPr/>
        <p:nvPr/>
      </p:nvGrpSpPr>
      <p:grpSpPr>
        <a:xfrm>
          <a:off x="0" y="0"/>
          <a:ext cx="0" cy="0"/>
          <a:chOff x="0" y="0"/>
          <a:chExt cx="0" cy="0"/>
        </a:xfrm>
      </p:grpSpPr>
      <p:sp>
        <p:nvSpPr>
          <p:cNvPr id="254" name="Google Shape;254;p36"/>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NEEDS</a:t>
            </a:r>
            <a:endParaRPr/>
          </a:p>
        </p:txBody>
      </p:sp>
      <p:sp>
        <p:nvSpPr>
          <p:cNvPr id="255" name="Google Shape;255;p36"/>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256" name="Google Shape;256;p36"/>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6"/>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114" name="Shape 114"/>
        <p:cNvGrpSpPr/>
        <p:nvPr/>
      </p:nvGrpSpPr>
      <p:grpSpPr>
        <a:xfrm>
          <a:off x="0" y="0"/>
          <a:ext cx="0" cy="0"/>
          <a:chOff x="0" y="0"/>
          <a:chExt cx="0" cy="0"/>
        </a:xfrm>
      </p:grpSpPr>
      <p:sp>
        <p:nvSpPr>
          <p:cNvPr id="115" name="Google Shape;115;p19"/>
          <p:cNvSpPr txBox="1"/>
          <p:nvPr/>
        </p:nvSpPr>
        <p:spPr>
          <a:xfrm>
            <a:off x="1800750" y="220450"/>
            <a:ext cx="5542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Assistant"/>
                <a:ea typeface="Assistant"/>
                <a:cs typeface="Assistant"/>
                <a:sym typeface="Assistant"/>
              </a:rPr>
              <a:t>TABLE OF CONTENTS</a:t>
            </a:r>
            <a:endParaRPr b="1" sz="3100">
              <a:solidFill>
                <a:schemeClr val="lt1"/>
              </a:solidFill>
              <a:latin typeface="Assistant"/>
              <a:ea typeface="Assistant"/>
              <a:cs typeface="Assistant"/>
              <a:sym typeface="Assistant"/>
            </a:endParaRPr>
          </a:p>
        </p:txBody>
      </p:sp>
      <p:graphicFrame>
        <p:nvGraphicFramePr>
          <p:cNvPr id="116" name="Google Shape;116;p19"/>
          <p:cNvGraphicFramePr/>
          <p:nvPr/>
        </p:nvGraphicFramePr>
        <p:xfrm>
          <a:off x="594825" y="1274800"/>
          <a:ext cx="3000000" cy="3000000"/>
        </p:xfrm>
        <a:graphic>
          <a:graphicData uri="http://schemas.openxmlformats.org/drawingml/2006/table">
            <a:tbl>
              <a:tblPr>
                <a:noFill/>
                <a:tableStyleId>{AF7EFBCB-3167-44D3-8BE6-8BE11D6AF003}</a:tableStyleId>
              </a:tblPr>
              <a:tblGrid>
                <a:gridCol w="861500"/>
                <a:gridCol w="7092850"/>
              </a:tblGrid>
              <a:tr h="277125">
                <a:tc>
                  <a:txBody>
                    <a:bodyPr/>
                    <a:lstStyle/>
                    <a:p>
                      <a:pPr indent="0" lvl="0" marL="0" rtl="0" algn="ctr">
                        <a:lnSpc>
                          <a:spcPct val="115000"/>
                        </a:lnSpc>
                        <a:spcBef>
                          <a:spcPts val="0"/>
                        </a:spcBef>
                        <a:spcAft>
                          <a:spcPts val="0"/>
                        </a:spcAft>
                        <a:buNone/>
                      </a:pPr>
                      <a:r>
                        <a:rPr b="1" lang="en" sz="1200">
                          <a:solidFill>
                            <a:schemeClr val="lt1"/>
                          </a:solidFill>
                          <a:latin typeface="Times New Roman"/>
                          <a:ea typeface="Times New Roman"/>
                          <a:cs typeface="Times New Roman"/>
                          <a:sym typeface="Times New Roman"/>
                        </a:rPr>
                        <a:t>SLIDES</a:t>
                      </a:r>
                      <a:endParaRPr b="1" sz="12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435D74"/>
                    </a:solidFill>
                  </a:tcPr>
                </a:tc>
                <a:tc>
                  <a:txBody>
                    <a:bodyPr/>
                    <a:lstStyle/>
                    <a:p>
                      <a:pPr indent="0" lvl="0" marL="0" rtl="0" algn="ctr">
                        <a:lnSpc>
                          <a:spcPct val="115000"/>
                        </a:lnSpc>
                        <a:spcBef>
                          <a:spcPts val="0"/>
                        </a:spcBef>
                        <a:spcAft>
                          <a:spcPts val="0"/>
                        </a:spcAft>
                        <a:buNone/>
                      </a:pPr>
                      <a:r>
                        <a:rPr b="1" lang="en" sz="1200">
                          <a:solidFill>
                            <a:schemeClr val="lt1"/>
                          </a:solidFill>
                          <a:latin typeface="Times New Roman"/>
                          <a:ea typeface="Times New Roman"/>
                          <a:cs typeface="Times New Roman"/>
                          <a:sym typeface="Times New Roman"/>
                        </a:rPr>
                        <a:t>TOPIC</a:t>
                      </a:r>
                      <a:endParaRPr b="1" sz="12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dk1"/>
                    </a:solidFill>
                  </a:tcPr>
                </a:tc>
              </a:tr>
              <a:tr h="2871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3-4</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PROJECT OVERVIEW</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r h="2871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5-6</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PROBLEM STATEMENT AND SOLUTION</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r h="2871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7-9</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STYLE GUIDE</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r h="2871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10-12</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PRODUCT OBJECTIVES</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r h="2871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13-15</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TARGET AUDIENCE</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r h="2876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16-18</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USER SEGMENTATION</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r h="2876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19-21</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USER NEEDS</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r h="2876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22-23</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ONBOARDING</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r h="2876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24-39</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USE CASES AND PERSONAS</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r h="2876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40-41</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UX RESEARCH METHODS</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r h="2876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42</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INTERACTIVE PROTOTYPES</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r h="287125">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43</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9B9B2"/>
                    </a:solidFill>
                  </a:tcPr>
                </a:tc>
                <a:tc>
                  <a:txBody>
                    <a:bodyPr/>
                    <a:lstStyle/>
                    <a:p>
                      <a:pPr indent="0" lvl="0" marL="0" rtl="0" algn="ctr">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CREDITS</a:t>
                      </a:r>
                      <a:endParaRPr b="1" sz="900">
                        <a:solidFill>
                          <a:schemeClr val="lt1"/>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97A80"/>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263" name="Google Shape;263;p37"/>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USER NEEDS</a:t>
            </a:r>
            <a:endParaRPr sz="2600">
              <a:solidFill>
                <a:schemeClr val="lt1"/>
              </a:solidFill>
            </a:endParaRPr>
          </a:p>
        </p:txBody>
      </p:sp>
      <p:sp>
        <p:nvSpPr>
          <p:cNvPr id="264" name="Google Shape;264;p37"/>
          <p:cNvSpPr txBox="1"/>
          <p:nvPr>
            <p:ph idx="1" type="subTitle"/>
          </p:nvPr>
        </p:nvSpPr>
        <p:spPr>
          <a:xfrm>
            <a:off x="0" y="1043600"/>
            <a:ext cx="4041300" cy="375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Users should be able to post quality pictures of food and restaurants, and write quick description, recipes,  fill nutritional information etc  seamlessly.</a:t>
            </a:r>
            <a:endParaRPr sz="1600"/>
          </a:p>
          <a:p>
            <a:pPr indent="-330200" lvl="0" marL="457200" rtl="0" algn="l">
              <a:spcBef>
                <a:spcPts val="0"/>
              </a:spcBef>
              <a:spcAft>
                <a:spcPts val="0"/>
              </a:spcAft>
              <a:buSzPts val="1600"/>
              <a:buChar char="●"/>
            </a:pPr>
            <a:r>
              <a:rPr lang="en" sz="1600"/>
              <a:t>Users should find it easy to navigate through the platform to search restaurants, cuisines, recipes and filter requirements accordingly.</a:t>
            </a:r>
            <a:endParaRPr sz="1600"/>
          </a:p>
          <a:p>
            <a:pPr indent="-330200" lvl="0" marL="457200" rtl="0" algn="l">
              <a:spcBef>
                <a:spcPts val="0"/>
              </a:spcBef>
              <a:spcAft>
                <a:spcPts val="0"/>
              </a:spcAft>
              <a:buSzPts val="1600"/>
              <a:buChar char="●"/>
            </a:pPr>
            <a:r>
              <a:rPr lang="en" sz="1600"/>
              <a:t>Users must be made aware of usage of cookies and data collection to collect information for a more personalized and optimized recommendation, and user experience to ensure transparency.</a:t>
            </a:r>
            <a:endParaRPr sz="1600"/>
          </a:p>
          <a:p>
            <a:pPr indent="-330200" lvl="0" marL="457200" rtl="0" algn="l">
              <a:spcBef>
                <a:spcPts val="0"/>
              </a:spcBef>
              <a:spcAft>
                <a:spcPts val="0"/>
              </a:spcAft>
              <a:buSzPts val="1600"/>
              <a:buChar char="●"/>
            </a:pPr>
            <a:r>
              <a:rPr lang="en" sz="1600"/>
              <a:t>Users must be notified of interactions on their posts or uploads from bloggers they subscribed to.</a:t>
            </a:r>
            <a:endParaRPr sz="1600"/>
          </a:p>
        </p:txBody>
      </p:sp>
      <p:pic>
        <p:nvPicPr>
          <p:cNvPr id="265" name="Google Shape;265;p37"/>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271" name="Google Shape;271;p38"/>
          <p:cNvSpPr txBox="1"/>
          <p:nvPr>
            <p:ph idx="1" type="subTitle"/>
          </p:nvPr>
        </p:nvSpPr>
        <p:spPr>
          <a:xfrm>
            <a:off x="0" y="173925"/>
            <a:ext cx="4041300" cy="4623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Users should be comfortable with the interactions in </a:t>
            </a:r>
            <a:r>
              <a:rPr lang="en" sz="1600"/>
              <a:t>platform</a:t>
            </a:r>
            <a:r>
              <a:rPr lang="en" sz="1600"/>
              <a:t>’s UI by taking ergonomics(placement of frequently used features/action items), consistent and meaningful use of themes and colors into consideration.</a:t>
            </a:r>
            <a:endParaRPr sz="1600"/>
          </a:p>
          <a:p>
            <a:pPr indent="-330200" lvl="0" marL="457200" rtl="0" algn="l">
              <a:spcBef>
                <a:spcPts val="0"/>
              </a:spcBef>
              <a:spcAft>
                <a:spcPts val="0"/>
              </a:spcAft>
              <a:buSzPts val="1600"/>
              <a:buChar char="●"/>
            </a:pPr>
            <a:r>
              <a:rPr lang="en" sz="1600"/>
              <a:t>Users must be recommended posts that falls closest to their natural line of interest. (eg: photography, culinary categories).</a:t>
            </a:r>
            <a:endParaRPr sz="1600"/>
          </a:p>
          <a:p>
            <a:pPr indent="-330200" lvl="0" marL="457200" rtl="0" algn="l">
              <a:spcBef>
                <a:spcPts val="0"/>
              </a:spcBef>
              <a:spcAft>
                <a:spcPts val="0"/>
              </a:spcAft>
              <a:buSzPts val="1600"/>
              <a:buChar char="●"/>
            </a:pPr>
            <a:r>
              <a:rPr lang="en" sz="1600"/>
              <a:t>User feedback must be easy to find and use and should be treated as an imperative function of the platform.</a:t>
            </a:r>
            <a:endParaRPr sz="1600"/>
          </a:p>
          <a:p>
            <a:pPr indent="-330200" lvl="0" marL="457200" rtl="0" algn="l">
              <a:spcBef>
                <a:spcPts val="0"/>
              </a:spcBef>
              <a:spcAft>
                <a:spcPts val="0"/>
              </a:spcAft>
              <a:buSzPts val="1600"/>
              <a:buChar char="●"/>
            </a:pPr>
            <a:r>
              <a:rPr lang="en" sz="1600"/>
              <a:t>Users must find it intuitive to use the </a:t>
            </a:r>
            <a:r>
              <a:rPr lang="en" sz="1600"/>
              <a:t>platform.</a:t>
            </a:r>
            <a:endParaRPr sz="1600"/>
          </a:p>
          <a:p>
            <a:pPr indent="0" lvl="0" marL="457200" rtl="0" algn="l">
              <a:spcBef>
                <a:spcPts val="0"/>
              </a:spcBef>
              <a:spcAft>
                <a:spcPts val="0"/>
              </a:spcAft>
              <a:buNone/>
            </a:pPr>
            <a:r>
              <a:t/>
            </a:r>
            <a:endParaRPr sz="1600"/>
          </a:p>
        </p:txBody>
      </p:sp>
      <p:pic>
        <p:nvPicPr>
          <p:cNvPr id="272" name="Google Shape;272;p38"/>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6" name="Shape 276"/>
        <p:cNvGrpSpPr/>
        <p:nvPr/>
      </p:nvGrpSpPr>
      <p:grpSpPr>
        <a:xfrm>
          <a:off x="0" y="0"/>
          <a:ext cx="0" cy="0"/>
          <a:chOff x="0" y="0"/>
          <a:chExt cx="0" cy="0"/>
        </a:xfrm>
      </p:grpSpPr>
      <p:sp>
        <p:nvSpPr>
          <p:cNvPr id="277" name="Google Shape;277;p39"/>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ONBOARDING</a:t>
            </a:r>
            <a:endParaRPr/>
          </a:p>
        </p:txBody>
      </p:sp>
      <p:sp>
        <p:nvSpPr>
          <p:cNvPr id="278" name="Google Shape;278;p39"/>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08 </a:t>
            </a:r>
            <a:endParaRPr/>
          </a:p>
        </p:txBody>
      </p:sp>
      <p:pic>
        <p:nvPicPr>
          <p:cNvPr id="279" name="Google Shape;279;p39"/>
          <p:cNvPicPr preferRelativeResize="0"/>
          <p:nvPr/>
        </p:nvPicPr>
        <p:blipFill>
          <a:blip r:embed="rId3">
            <a:alphaModFix/>
          </a:blip>
          <a:stretch>
            <a:fillRect/>
          </a:stretch>
        </p:blipFill>
        <p:spPr>
          <a:xfrm>
            <a:off x="450550" y="786875"/>
            <a:ext cx="3569725" cy="3569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285" name="Google Shape;285;p40"/>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ONBOARDING</a:t>
            </a:r>
            <a:endParaRPr sz="2600">
              <a:solidFill>
                <a:schemeClr val="lt1"/>
              </a:solidFill>
            </a:endParaRPr>
          </a:p>
        </p:txBody>
      </p:sp>
      <p:sp>
        <p:nvSpPr>
          <p:cNvPr id="286" name="Google Shape;286;p40"/>
          <p:cNvSpPr txBox="1"/>
          <p:nvPr>
            <p:ph idx="1" type="subTitle"/>
          </p:nvPr>
        </p:nvSpPr>
        <p:spPr>
          <a:xfrm>
            <a:off x="-188875" y="3529375"/>
            <a:ext cx="4041300" cy="1547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Explore Restaurants</a:t>
            </a:r>
            <a:endParaRPr sz="1900"/>
          </a:p>
          <a:p>
            <a:pPr indent="-349250" lvl="0" marL="457200" rtl="0" algn="l">
              <a:spcBef>
                <a:spcPts val="0"/>
              </a:spcBef>
              <a:spcAft>
                <a:spcPts val="0"/>
              </a:spcAft>
              <a:buSzPts val="1900"/>
              <a:buAutoNum type="arabicPeriod"/>
            </a:pPr>
            <a:r>
              <a:rPr lang="en" sz="1900"/>
              <a:t>Create,View &amp; Share Blogs</a:t>
            </a:r>
            <a:endParaRPr sz="1900"/>
          </a:p>
          <a:p>
            <a:pPr indent="-349250" lvl="0" marL="457200" rtl="0" algn="l">
              <a:spcBef>
                <a:spcPts val="0"/>
              </a:spcBef>
              <a:spcAft>
                <a:spcPts val="0"/>
              </a:spcAft>
              <a:buSzPts val="1900"/>
              <a:buAutoNum type="arabicPeriod"/>
            </a:pPr>
            <a:r>
              <a:rPr lang="en" sz="1900"/>
              <a:t>Read Popular Recipes Reviews</a:t>
            </a:r>
            <a:endParaRPr sz="1900"/>
          </a:p>
          <a:p>
            <a:pPr indent="-349250" lvl="0" marL="457200" rtl="0" algn="l">
              <a:spcBef>
                <a:spcPts val="0"/>
              </a:spcBef>
              <a:spcAft>
                <a:spcPts val="0"/>
              </a:spcAft>
              <a:buSzPts val="1900"/>
              <a:buAutoNum type="arabicPeriod"/>
            </a:pPr>
            <a:r>
              <a:rPr lang="en" sz="1900"/>
              <a:t>Like, Follow and Share Blogs.</a:t>
            </a:r>
            <a:endParaRPr sz="1900"/>
          </a:p>
          <a:p>
            <a:pPr indent="0" lvl="0" marL="0" rtl="0" algn="l">
              <a:spcBef>
                <a:spcPts val="0"/>
              </a:spcBef>
              <a:spcAft>
                <a:spcPts val="0"/>
              </a:spcAft>
              <a:buNone/>
            </a:pPr>
            <a:r>
              <a:t/>
            </a:r>
            <a:endParaRPr sz="1900"/>
          </a:p>
        </p:txBody>
      </p:sp>
      <p:pic>
        <p:nvPicPr>
          <p:cNvPr id="287" name="Google Shape;287;p40"/>
          <p:cNvPicPr preferRelativeResize="0"/>
          <p:nvPr/>
        </p:nvPicPr>
        <p:blipFill>
          <a:blip r:embed="rId3">
            <a:alphaModFix/>
          </a:blip>
          <a:stretch>
            <a:fillRect/>
          </a:stretch>
        </p:blipFill>
        <p:spPr>
          <a:xfrm>
            <a:off x="5269475" y="786888"/>
            <a:ext cx="3569725" cy="3569725"/>
          </a:xfrm>
          <a:prstGeom prst="rect">
            <a:avLst/>
          </a:prstGeom>
          <a:noFill/>
          <a:ln>
            <a:noFill/>
          </a:ln>
        </p:spPr>
      </p:pic>
      <p:sp>
        <p:nvSpPr>
          <p:cNvPr id="288" name="Google Shape;288;p40"/>
          <p:cNvSpPr txBox="1"/>
          <p:nvPr/>
        </p:nvSpPr>
        <p:spPr>
          <a:xfrm>
            <a:off x="-188875" y="1218300"/>
            <a:ext cx="3873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ssistant Light"/>
                <a:ea typeface="Assistant Light"/>
                <a:cs typeface="Assistant Light"/>
                <a:sym typeface="Assistant Light"/>
              </a:rPr>
              <a:t>Onboarding is an important aspect to make new users familiar to the product. If the product appears too </a:t>
            </a:r>
            <a:r>
              <a:rPr lang="en">
                <a:solidFill>
                  <a:schemeClr val="lt1"/>
                </a:solidFill>
                <a:latin typeface="Assistant Light"/>
                <a:ea typeface="Assistant Light"/>
                <a:cs typeface="Assistant Light"/>
                <a:sym typeface="Assistant Light"/>
              </a:rPr>
              <a:t>confusing</a:t>
            </a:r>
            <a:r>
              <a:rPr lang="en">
                <a:solidFill>
                  <a:schemeClr val="lt1"/>
                </a:solidFill>
                <a:latin typeface="Assistant Light"/>
                <a:ea typeface="Assistant Light"/>
                <a:cs typeface="Assistant Light"/>
                <a:sym typeface="Assistant Light"/>
              </a:rPr>
              <a:t> or have minimal guide, it might frustrate the users resulting in user loss. </a:t>
            </a:r>
            <a:endParaRPr>
              <a:solidFill>
                <a:schemeClr val="lt1"/>
              </a:solidFill>
              <a:latin typeface="Assistant Light"/>
              <a:ea typeface="Assistant Light"/>
              <a:cs typeface="Assistant Light"/>
              <a:sym typeface="Assistant Light"/>
            </a:endParaRPr>
          </a:p>
          <a:p>
            <a:pPr indent="0" lvl="0" marL="0" rtl="0" algn="l">
              <a:spcBef>
                <a:spcPts val="0"/>
              </a:spcBef>
              <a:spcAft>
                <a:spcPts val="0"/>
              </a:spcAft>
              <a:buNone/>
            </a:pPr>
            <a:r>
              <a:t/>
            </a:r>
            <a:endParaRPr>
              <a:solidFill>
                <a:schemeClr val="lt1"/>
              </a:solidFill>
              <a:latin typeface="Assistant Light"/>
              <a:ea typeface="Assistant Light"/>
              <a:cs typeface="Assistant Light"/>
              <a:sym typeface="Assistant Light"/>
            </a:endParaRPr>
          </a:p>
          <a:p>
            <a:pPr indent="0" lvl="0" marL="0" rtl="0" algn="l">
              <a:spcBef>
                <a:spcPts val="0"/>
              </a:spcBef>
              <a:spcAft>
                <a:spcPts val="0"/>
              </a:spcAft>
              <a:buNone/>
            </a:pPr>
            <a:r>
              <a:rPr lang="en">
                <a:solidFill>
                  <a:schemeClr val="lt1"/>
                </a:solidFill>
                <a:latin typeface="Assistant Light"/>
                <a:ea typeface="Assistant Light"/>
                <a:cs typeface="Assistant Light"/>
                <a:sym typeface="Assistant Light"/>
              </a:rPr>
              <a:t>In our application, we have provided a quick navigation tour to familiarize users with app features after they sign up.</a:t>
            </a:r>
            <a:endParaRPr>
              <a:solidFill>
                <a:schemeClr val="lt1"/>
              </a:solidFill>
              <a:latin typeface="Assistant Light"/>
              <a:ea typeface="Assistant Light"/>
              <a:cs typeface="Assistant Light"/>
              <a:sym typeface="Assistant Light"/>
            </a:endParaRPr>
          </a:p>
          <a:p>
            <a:pPr indent="0" lvl="0" marL="0" rtl="0" algn="l">
              <a:spcBef>
                <a:spcPts val="0"/>
              </a:spcBef>
              <a:spcAft>
                <a:spcPts val="0"/>
              </a:spcAft>
              <a:buNone/>
            </a:pPr>
            <a:r>
              <a:rPr lang="en">
                <a:solidFill>
                  <a:schemeClr val="lt1"/>
                </a:solidFill>
                <a:latin typeface="Assistant Light"/>
                <a:ea typeface="Assistant Light"/>
                <a:cs typeface="Assistant Light"/>
                <a:sym typeface="Assistant Light"/>
              </a:rPr>
              <a:t>Below are four onboarding pages that we have included in the product prototype.</a:t>
            </a:r>
            <a:endParaRPr>
              <a:solidFill>
                <a:schemeClr val="lt1"/>
              </a:solidFill>
              <a:latin typeface="Assistant Light"/>
              <a:ea typeface="Assistant Light"/>
              <a:cs typeface="Assistant Light"/>
              <a:sym typeface="Assistant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92" name="Shape 292"/>
        <p:cNvGrpSpPr/>
        <p:nvPr/>
      </p:nvGrpSpPr>
      <p:grpSpPr>
        <a:xfrm>
          <a:off x="0" y="0"/>
          <a:ext cx="0" cy="0"/>
          <a:chOff x="0" y="0"/>
          <a:chExt cx="0" cy="0"/>
        </a:xfrm>
      </p:grpSpPr>
      <p:sp>
        <p:nvSpPr>
          <p:cNvPr id="293" name="Google Shape;293;p41"/>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CASES AND PERSONAS</a:t>
            </a:r>
            <a:endParaRPr/>
          </a:p>
        </p:txBody>
      </p:sp>
      <p:sp>
        <p:nvSpPr>
          <p:cNvPr id="294" name="Google Shape;294;p41"/>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a:t>
            </a:r>
            <a:endParaRPr/>
          </a:p>
        </p:txBody>
      </p:sp>
      <p:sp>
        <p:nvSpPr>
          <p:cNvPr id="295" name="Google Shape;295;p41"/>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1"/>
          <p:cNvPicPr preferRelativeResize="0"/>
          <p:nvPr/>
        </p:nvPicPr>
        <p:blipFill>
          <a:blip r:embed="rId3">
            <a:alphaModFix/>
          </a:blip>
          <a:stretch>
            <a:fillRect/>
          </a:stretch>
        </p:blipFill>
        <p:spPr>
          <a:xfrm>
            <a:off x="5170625" y="922788"/>
            <a:ext cx="3668575" cy="3668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0" name="Shape 300"/>
        <p:cNvGrpSpPr/>
        <p:nvPr/>
      </p:nvGrpSpPr>
      <p:grpSpPr>
        <a:xfrm>
          <a:off x="0" y="0"/>
          <a:ext cx="0" cy="0"/>
          <a:chOff x="0" y="0"/>
          <a:chExt cx="0" cy="0"/>
        </a:xfrm>
      </p:grpSpPr>
      <p:sp>
        <p:nvSpPr>
          <p:cNvPr id="301" name="Google Shape;301;p42"/>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302" name="Google Shape;302;p42"/>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USER PERSONA 1: JAMES ROE</a:t>
            </a:r>
            <a:endParaRPr sz="2600">
              <a:solidFill>
                <a:schemeClr val="lt1"/>
              </a:solidFill>
            </a:endParaRPr>
          </a:p>
        </p:txBody>
      </p:sp>
      <p:pic>
        <p:nvPicPr>
          <p:cNvPr id="303" name="Google Shape;303;p42"/>
          <p:cNvPicPr preferRelativeResize="0"/>
          <p:nvPr/>
        </p:nvPicPr>
        <p:blipFill>
          <a:blip r:embed="rId3">
            <a:alphaModFix/>
          </a:blip>
          <a:stretch>
            <a:fillRect/>
          </a:stretch>
        </p:blipFill>
        <p:spPr>
          <a:xfrm>
            <a:off x="686175" y="1149925"/>
            <a:ext cx="2668926" cy="1660027"/>
          </a:xfrm>
          <a:prstGeom prst="rect">
            <a:avLst/>
          </a:prstGeom>
          <a:noFill/>
          <a:ln>
            <a:noFill/>
          </a:ln>
          <a:effectLst>
            <a:outerShdw blurRad="57150" rotWithShape="0" algn="bl" dir="5400000" dist="19050">
              <a:srgbClr val="000000">
                <a:alpha val="50000"/>
              </a:srgbClr>
            </a:outerShdw>
          </a:effectLst>
        </p:spPr>
      </p:pic>
      <p:sp>
        <p:nvSpPr>
          <p:cNvPr id="304" name="Google Shape;304;p42"/>
          <p:cNvSpPr txBox="1"/>
          <p:nvPr/>
        </p:nvSpPr>
        <p:spPr>
          <a:xfrm>
            <a:off x="680852" y="3185400"/>
            <a:ext cx="3192600" cy="19764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n" sz="900">
                <a:solidFill>
                  <a:schemeClr val="lt1"/>
                </a:solidFill>
                <a:latin typeface="Times New Roman"/>
                <a:ea typeface="Times New Roman"/>
                <a:cs typeface="Times New Roman"/>
                <a:sym typeface="Times New Roman"/>
              </a:rPr>
              <a:t>Name: James Roe</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Age: 19</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Occupation: Travel Vlogger</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Household Income: 20000$ / year</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Technical profile: proficient with technology, Uses a Macbook, 100 mbps internet connection.</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 Internet use: 30% mobile internet, 60% public internet</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800"/>
              </a:spcAft>
              <a:buNone/>
            </a:pPr>
            <a:r>
              <a:rPr b="1" lang="en" sz="900">
                <a:solidFill>
                  <a:schemeClr val="lt1"/>
                </a:solidFill>
                <a:latin typeface="Times New Roman"/>
                <a:ea typeface="Times New Roman"/>
                <a:cs typeface="Times New Roman"/>
                <a:sym typeface="Times New Roman"/>
              </a:rPr>
              <a:t> Favorite sites: Pinterest, Instagram</a:t>
            </a:r>
            <a:endParaRPr b="1" sz="1500">
              <a:solidFill>
                <a:schemeClr val="lt1"/>
              </a:solidFill>
              <a:latin typeface="Assistant"/>
              <a:ea typeface="Assistant"/>
              <a:cs typeface="Assistant"/>
              <a:sym typeface="Assistant"/>
            </a:endParaRPr>
          </a:p>
        </p:txBody>
      </p:sp>
      <p:sp>
        <p:nvSpPr>
          <p:cNvPr id="305" name="Google Shape;305;p42"/>
          <p:cNvSpPr txBox="1"/>
          <p:nvPr/>
        </p:nvSpPr>
        <p:spPr>
          <a:xfrm>
            <a:off x="720000" y="2877400"/>
            <a:ext cx="2679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PROFILE</a:t>
            </a:r>
            <a:endParaRPr sz="1600">
              <a:latin typeface="Assistant Light"/>
              <a:ea typeface="Assistant Light"/>
              <a:cs typeface="Assistant Light"/>
              <a:sym typeface="Assistant Light"/>
            </a:endParaRPr>
          </a:p>
        </p:txBody>
      </p:sp>
      <p:sp>
        <p:nvSpPr>
          <p:cNvPr id="306" name="Google Shape;306;p42"/>
          <p:cNvSpPr txBox="1"/>
          <p:nvPr/>
        </p:nvSpPr>
        <p:spPr>
          <a:xfrm>
            <a:off x="5536975" y="1450798"/>
            <a:ext cx="3000000" cy="13953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i="1" lang="en" sz="1200">
                <a:solidFill>
                  <a:schemeClr val="lt1"/>
                </a:solidFill>
                <a:latin typeface="Times New Roman"/>
                <a:ea typeface="Times New Roman"/>
                <a:cs typeface="Times New Roman"/>
                <a:sym typeface="Times New Roman"/>
              </a:rPr>
              <a:t>“I like to travel a lot, and it gets difficult to find good places to eat”</a:t>
            </a:r>
            <a:endParaRPr b="1" sz="1100">
              <a:solidFill>
                <a:schemeClr val="lt1"/>
              </a:solidFill>
              <a:latin typeface="Nunito Sans"/>
              <a:ea typeface="Nunito Sans"/>
              <a:cs typeface="Nunito Sans"/>
              <a:sym typeface="Nunito Sans"/>
            </a:endParaRPr>
          </a:p>
          <a:p>
            <a:pPr indent="0" lvl="0" marL="0" rtl="0" algn="l">
              <a:lnSpc>
                <a:spcPct val="106999"/>
              </a:lnSpc>
              <a:spcBef>
                <a:spcPts val="800"/>
              </a:spcBef>
              <a:spcAft>
                <a:spcPts val="800"/>
              </a:spcAft>
              <a:buNone/>
            </a:pPr>
            <a:r>
              <a:rPr b="1" lang="en" sz="1100">
                <a:solidFill>
                  <a:schemeClr val="lt1"/>
                </a:solidFill>
                <a:latin typeface="Nunito Sans"/>
                <a:ea typeface="Nunito Sans"/>
                <a:cs typeface="Nunito Sans"/>
                <a:sym typeface="Nunito Sans"/>
              </a:rPr>
              <a:t>James is a youngster for whom making a style statement means a lot and is looking for the right online marketplace to buy his apparel from.</a:t>
            </a:r>
            <a:endParaRPr b="1" sz="1100">
              <a:solidFill>
                <a:schemeClr val="lt1"/>
              </a:solidFill>
              <a:latin typeface="Nunito Sans"/>
              <a:ea typeface="Nunito Sans"/>
              <a:cs typeface="Nunito Sans"/>
              <a:sym typeface="Nunito Sans"/>
            </a:endParaRPr>
          </a:p>
        </p:txBody>
      </p:sp>
      <p:sp>
        <p:nvSpPr>
          <p:cNvPr id="307" name="Google Shape;307;p42"/>
          <p:cNvSpPr txBox="1"/>
          <p:nvPr/>
        </p:nvSpPr>
        <p:spPr>
          <a:xfrm>
            <a:off x="5536975" y="3262300"/>
            <a:ext cx="3000000" cy="16077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n" sz="1100">
                <a:solidFill>
                  <a:schemeClr val="lt1"/>
                </a:solidFill>
                <a:latin typeface="Times New Roman"/>
                <a:ea typeface="Times New Roman"/>
                <a:cs typeface="Times New Roman"/>
                <a:sym typeface="Times New Roman"/>
              </a:rPr>
              <a:t>GOALS</a:t>
            </a:r>
            <a:r>
              <a:rPr b="1" lang="en" sz="800">
                <a:solidFill>
                  <a:schemeClr val="lt1"/>
                </a:solidFill>
                <a:latin typeface="Times New Roman"/>
                <a:ea typeface="Times New Roman"/>
                <a:cs typeface="Times New Roman"/>
                <a:sym typeface="Times New Roman"/>
              </a:rPr>
              <a:t>:</a:t>
            </a:r>
            <a:endParaRPr b="1" sz="8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lang="en" sz="800">
                <a:solidFill>
                  <a:schemeClr val="lt1"/>
                </a:solidFill>
                <a:latin typeface="Times New Roman"/>
                <a:ea typeface="Times New Roman"/>
                <a:cs typeface="Times New Roman"/>
                <a:sym typeface="Times New Roman"/>
              </a:rPr>
              <a:t>James wants to try the best local cuisine when he visits a new town.</a:t>
            </a:r>
            <a:endParaRPr sz="8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lang="en" sz="800">
                <a:solidFill>
                  <a:schemeClr val="lt1"/>
                </a:solidFill>
                <a:latin typeface="Times New Roman"/>
                <a:ea typeface="Times New Roman"/>
                <a:cs typeface="Times New Roman"/>
                <a:sym typeface="Times New Roman"/>
              </a:rPr>
              <a:t>He can invest his time and effort reading through the blogs and then explore that restaurant.</a:t>
            </a:r>
            <a:endParaRPr sz="8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1100">
                <a:solidFill>
                  <a:schemeClr val="lt1"/>
                </a:solidFill>
                <a:latin typeface="Times New Roman"/>
                <a:ea typeface="Times New Roman"/>
                <a:cs typeface="Times New Roman"/>
                <a:sym typeface="Times New Roman"/>
              </a:rPr>
              <a:t>FRUSTRATIONS:</a:t>
            </a:r>
            <a:endParaRPr b="1" sz="11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800"/>
              </a:spcAft>
              <a:buNone/>
            </a:pPr>
            <a:r>
              <a:rPr lang="en" sz="800">
                <a:solidFill>
                  <a:schemeClr val="lt1"/>
                </a:solidFill>
                <a:latin typeface="Times New Roman"/>
                <a:ea typeface="Times New Roman"/>
                <a:cs typeface="Times New Roman"/>
                <a:sym typeface="Times New Roman"/>
              </a:rPr>
              <a:t>James is frustrated because google reviews are misleading sometimes and are too commercial to be trusted.</a:t>
            </a:r>
            <a:endParaRPr sz="800">
              <a:solidFill>
                <a:schemeClr val="lt1"/>
              </a:solidFill>
              <a:latin typeface="Assistant Light"/>
              <a:ea typeface="Assistant Light"/>
              <a:cs typeface="Assistant Light"/>
              <a:sym typeface="Assistant Light"/>
            </a:endParaRPr>
          </a:p>
        </p:txBody>
      </p:sp>
      <p:sp>
        <p:nvSpPr>
          <p:cNvPr id="308" name="Google Shape;308;p42"/>
          <p:cNvSpPr txBox="1"/>
          <p:nvPr/>
        </p:nvSpPr>
        <p:spPr>
          <a:xfrm>
            <a:off x="5605075" y="28774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GOALS AND FRUSTRATIONS</a:t>
            </a:r>
            <a:endParaRPr b="1" sz="1600"/>
          </a:p>
        </p:txBody>
      </p:sp>
      <p:sp>
        <p:nvSpPr>
          <p:cNvPr id="309" name="Google Shape;309;p42"/>
          <p:cNvSpPr txBox="1"/>
          <p:nvPr/>
        </p:nvSpPr>
        <p:spPr>
          <a:xfrm>
            <a:off x="5536975" y="10659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ABOUT USER</a:t>
            </a:r>
            <a:endParaRPr b="1"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ph type="ctrTitle"/>
          </p:nvPr>
        </p:nvSpPr>
        <p:spPr>
          <a:xfrm>
            <a:off x="3080975" y="405328"/>
            <a:ext cx="2982000" cy="4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a:t>
            </a:r>
            <a:endParaRPr>
              <a:solidFill>
                <a:schemeClr val="lt1"/>
              </a:solidFill>
            </a:endParaRPr>
          </a:p>
        </p:txBody>
      </p:sp>
      <p:graphicFrame>
        <p:nvGraphicFramePr>
          <p:cNvPr id="315" name="Google Shape;315;p43"/>
          <p:cNvGraphicFramePr/>
          <p:nvPr/>
        </p:nvGraphicFramePr>
        <p:xfrm>
          <a:off x="199250" y="1550700"/>
          <a:ext cx="3000000" cy="3000000"/>
        </p:xfrm>
        <a:graphic>
          <a:graphicData uri="http://schemas.openxmlformats.org/drawingml/2006/table">
            <a:tbl>
              <a:tblPr>
                <a:noFill/>
                <a:tableStyleId>{AF7EFBCB-3167-44D3-8BE6-8BE11D6AF003}</a:tableStyleId>
              </a:tblPr>
              <a:tblGrid>
                <a:gridCol w="633400"/>
                <a:gridCol w="2843450"/>
              </a:tblGrid>
              <a:tr h="5549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Actor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James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44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 Case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Trying local food at new restaurants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5355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Description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James wants to try the best local cuisine when he visits a new town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5355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Basic Flow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Search for all the small restaurants nearby that serve local cuisine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9062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Search for a specific blog posted for that specific restaurant using keywords containing restaurant name, city name.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316" name="Google Shape;316;p43"/>
          <p:cNvSpPr txBox="1"/>
          <p:nvPr/>
        </p:nvSpPr>
        <p:spPr>
          <a:xfrm>
            <a:off x="1227575" y="1086775"/>
            <a:ext cx="22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USE CASE (Middleweight)</a:t>
            </a:r>
            <a:endParaRPr>
              <a:latin typeface="Assistant Light"/>
              <a:ea typeface="Assistant Light"/>
              <a:cs typeface="Assistant Light"/>
              <a:sym typeface="Assistant Light"/>
            </a:endParaRPr>
          </a:p>
        </p:txBody>
      </p:sp>
      <p:sp>
        <p:nvSpPr>
          <p:cNvPr id="317" name="Google Shape;317;p43"/>
          <p:cNvSpPr txBox="1"/>
          <p:nvPr/>
        </p:nvSpPr>
        <p:spPr>
          <a:xfrm>
            <a:off x="5559388" y="1086775"/>
            <a:ext cx="23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USE CASE (Heavyweight)</a:t>
            </a:r>
            <a:endParaRPr>
              <a:latin typeface="Assistant Light"/>
              <a:ea typeface="Assistant Light"/>
              <a:cs typeface="Assistant Light"/>
              <a:sym typeface="Assistant Light"/>
            </a:endParaRPr>
          </a:p>
        </p:txBody>
      </p:sp>
      <p:graphicFrame>
        <p:nvGraphicFramePr>
          <p:cNvPr id="318" name="Google Shape;318;p43"/>
          <p:cNvGraphicFramePr/>
          <p:nvPr/>
        </p:nvGraphicFramePr>
        <p:xfrm>
          <a:off x="3800538" y="1550700"/>
          <a:ext cx="3000000" cy="3000000"/>
        </p:xfrm>
        <a:graphic>
          <a:graphicData uri="http://schemas.openxmlformats.org/drawingml/2006/table">
            <a:tbl>
              <a:tblPr>
                <a:noFill/>
                <a:tableStyleId>{AF7EFBCB-3167-44D3-8BE6-8BE11D6AF003}</a:tableStyleId>
              </a:tblPr>
              <a:tblGrid>
                <a:gridCol w="1064350"/>
                <a:gridCol w="4230575"/>
              </a:tblGrid>
              <a:tr h="41095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Actor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James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439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 Case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Trying local food at new restaurants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306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Description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James wants to try the best local cuisine when he visits a new town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5805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Pre-Condition 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Users should have a laptop or mobile to access the website. They can use Guest user to browse through blogs. </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055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Pre-Condition 2</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Users should have a shortlisted list of restaurants in the town that he wants to explore.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5805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Basic Flow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Search for all the small restaurants nearby that serve local cuisine. Filter by rating to find most rated places.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104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Search for a specific blog posted for that specific restaurant using keywords containing restaurant name from the shortlisted names. Try finding blogs to read detailed review.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ctrTitle"/>
          </p:nvPr>
        </p:nvSpPr>
        <p:spPr>
          <a:xfrm>
            <a:off x="3080975" y="405328"/>
            <a:ext cx="2982000" cy="4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AND </a:t>
            </a:r>
            <a:r>
              <a:rPr lang="en"/>
              <a:t>ALTERNATE FLOWS</a:t>
            </a:r>
            <a:endParaRPr>
              <a:solidFill>
                <a:schemeClr val="lt1"/>
              </a:solidFill>
            </a:endParaRPr>
          </a:p>
        </p:txBody>
      </p:sp>
      <p:sp>
        <p:nvSpPr>
          <p:cNvPr id="324" name="Google Shape;324;p44"/>
          <p:cNvSpPr txBox="1"/>
          <p:nvPr/>
        </p:nvSpPr>
        <p:spPr>
          <a:xfrm>
            <a:off x="4028388" y="2068400"/>
            <a:ext cx="167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ssistant Light"/>
                <a:ea typeface="Assistant Light"/>
                <a:cs typeface="Assistant Light"/>
                <a:sym typeface="Assistant Light"/>
              </a:rPr>
              <a:t>ALTERNATE FLOW 1</a:t>
            </a:r>
            <a:endParaRPr>
              <a:latin typeface="Assistant Light"/>
              <a:ea typeface="Assistant Light"/>
              <a:cs typeface="Assistant Light"/>
              <a:sym typeface="Assistant Light"/>
            </a:endParaRPr>
          </a:p>
        </p:txBody>
      </p:sp>
      <p:graphicFrame>
        <p:nvGraphicFramePr>
          <p:cNvPr id="325" name="Google Shape;325;p44"/>
          <p:cNvGraphicFramePr/>
          <p:nvPr/>
        </p:nvGraphicFramePr>
        <p:xfrm>
          <a:off x="3747050" y="2689963"/>
          <a:ext cx="3000000" cy="3000000"/>
        </p:xfrm>
        <a:graphic>
          <a:graphicData uri="http://schemas.openxmlformats.org/drawingml/2006/table">
            <a:tbl>
              <a:tblPr>
                <a:noFill/>
                <a:tableStyleId>{AF7EFBCB-3167-44D3-8BE6-8BE11D6AF003}</a:tableStyleId>
              </a:tblPr>
              <a:tblGrid>
                <a:gridCol w="327000"/>
                <a:gridCol w="2175500"/>
              </a:tblGrid>
              <a:tr h="39177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Login to the website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075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Go to search bar and type in a city name or a restaurant name.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075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Look for the restaurants for which blogs have been posted.</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1075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4</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Browse the blogs and select a particular blog to read as a guest user.</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graphicFrame>
        <p:nvGraphicFramePr>
          <p:cNvPr id="326" name="Google Shape;326;p44"/>
          <p:cNvGraphicFramePr/>
          <p:nvPr/>
        </p:nvGraphicFramePr>
        <p:xfrm>
          <a:off x="101325" y="2689975"/>
          <a:ext cx="3000000" cy="3000000"/>
        </p:xfrm>
        <a:graphic>
          <a:graphicData uri="http://schemas.openxmlformats.org/drawingml/2006/table">
            <a:tbl>
              <a:tblPr>
                <a:noFill/>
                <a:tableStyleId>{AF7EFBCB-3167-44D3-8BE6-8BE11D6AF003}</a:tableStyleId>
              </a:tblPr>
              <a:tblGrid>
                <a:gridCol w="327000"/>
                <a:gridCol w="3122350"/>
              </a:tblGrid>
              <a:tr h="3433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Login to the website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433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Go to Home page of the website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433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Go to search bar and enter restaurant name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5705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4</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Browse the blogs and select a particular blog if available for that restaurant.</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5705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5</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If no results are found, try searching with a different keyword.</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327" name="Google Shape;327;p44"/>
          <p:cNvSpPr txBox="1"/>
          <p:nvPr/>
        </p:nvSpPr>
        <p:spPr>
          <a:xfrm>
            <a:off x="880163" y="2068400"/>
            <a:ext cx="167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ssistant Light"/>
                <a:ea typeface="Assistant Light"/>
                <a:cs typeface="Assistant Light"/>
                <a:sym typeface="Assistant Light"/>
              </a:rPr>
              <a:t>BASIC</a:t>
            </a:r>
            <a:r>
              <a:rPr lang="en">
                <a:latin typeface="Assistant Light"/>
                <a:ea typeface="Assistant Light"/>
                <a:cs typeface="Assistant Light"/>
                <a:sym typeface="Assistant Light"/>
              </a:rPr>
              <a:t> FLOW 1</a:t>
            </a:r>
            <a:endParaRPr>
              <a:latin typeface="Assistant Light"/>
              <a:ea typeface="Assistant Light"/>
              <a:cs typeface="Assistant Light"/>
              <a:sym typeface="Assistant Light"/>
            </a:endParaRPr>
          </a:p>
        </p:txBody>
      </p:sp>
      <p:graphicFrame>
        <p:nvGraphicFramePr>
          <p:cNvPr id="328" name="Google Shape;328;p44"/>
          <p:cNvGraphicFramePr/>
          <p:nvPr/>
        </p:nvGraphicFramePr>
        <p:xfrm>
          <a:off x="6363175" y="2689950"/>
          <a:ext cx="3000000" cy="3000000"/>
        </p:xfrm>
        <a:graphic>
          <a:graphicData uri="http://schemas.openxmlformats.org/drawingml/2006/table">
            <a:tbl>
              <a:tblPr>
                <a:noFill/>
                <a:tableStyleId>{AF7EFBCB-3167-44D3-8BE6-8BE11D6AF003}</a:tableStyleId>
              </a:tblPr>
              <a:tblGrid>
                <a:gridCol w="327000"/>
                <a:gridCol w="2035650"/>
              </a:tblGrid>
              <a:tr h="42537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Login to the website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537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Apply filter using city name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537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Sort the blog results based on rating.</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86790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4</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Select the blog from results and read the same.</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329" name="Google Shape;329;p44"/>
          <p:cNvSpPr txBox="1"/>
          <p:nvPr/>
        </p:nvSpPr>
        <p:spPr>
          <a:xfrm>
            <a:off x="6586838" y="2068400"/>
            <a:ext cx="167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ssistant Light"/>
                <a:ea typeface="Assistant Light"/>
                <a:cs typeface="Assistant Light"/>
                <a:sym typeface="Assistant Light"/>
              </a:rPr>
              <a:t>ALTERNATE FLOW 2</a:t>
            </a:r>
            <a:endParaRPr>
              <a:latin typeface="Assistant Light"/>
              <a:ea typeface="Assistant Light"/>
              <a:cs typeface="Assistant Light"/>
              <a:sym typeface="Assistant Light"/>
            </a:endParaRPr>
          </a:p>
        </p:txBody>
      </p:sp>
      <p:graphicFrame>
        <p:nvGraphicFramePr>
          <p:cNvPr id="330" name="Google Shape;330;p44"/>
          <p:cNvGraphicFramePr/>
          <p:nvPr/>
        </p:nvGraphicFramePr>
        <p:xfrm>
          <a:off x="2833575" y="1533025"/>
          <a:ext cx="3000000" cy="3000000"/>
        </p:xfrm>
        <a:graphic>
          <a:graphicData uri="http://schemas.openxmlformats.org/drawingml/2006/table">
            <a:tbl>
              <a:tblPr>
                <a:noFill/>
                <a:tableStyleId>{AF7EFBCB-3167-44D3-8BE6-8BE11D6AF003}</a:tableStyleId>
              </a:tblPr>
              <a:tblGrid>
                <a:gridCol w="633400"/>
                <a:gridCol w="2843450"/>
              </a:tblGrid>
              <a:tr h="4002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 Case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Finding a good restaurant by reading blogs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7A80"/>
        </a:solidFill>
      </p:bgPr>
    </p:bg>
    <p:spTree>
      <p:nvGrpSpPr>
        <p:cNvPr id="334" name="Shape 334"/>
        <p:cNvGrpSpPr/>
        <p:nvPr/>
      </p:nvGrpSpPr>
      <p:grpSpPr>
        <a:xfrm>
          <a:off x="0" y="0"/>
          <a:ext cx="0" cy="0"/>
          <a:chOff x="0" y="0"/>
          <a:chExt cx="0" cy="0"/>
        </a:xfrm>
      </p:grpSpPr>
      <p:sp>
        <p:nvSpPr>
          <p:cNvPr id="335" name="Google Shape;335;p45"/>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336" name="Google Shape;336;p45"/>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USER PERSONA 2: JANET MONAHAN</a:t>
            </a:r>
            <a:endParaRPr sz="2600">
              <a:solidFill>
                <a:schemeClr val="lt1"/>
              </a:solidFill>
            </a:endParaRPr>
          </a:p>
        </p:txBody>
      </p:sp>
      <p:pic>
        <p:nvPicPr>
          <p:cNvPr id="337" name="Google Shape;337;p45"/>
          <p:cNvPicPr preferRelativeResize="0"/>
          <p:nvPr/>
        </p:nvPicPr>
        <p:blipFill rotWithShape="1">
          <a:blip r:embed="rId3">
            <a:alphaModFix/>
          </a:blip>
          <a:srcRect b="0" l="4784" r="4775" t="0"/>
          <a:stretch/>
        </p:blipFill>
        <p:spPr>
          <a:xfrm>
            <a:off x="686175" y="1149925"/>
            <a:ext cx="2668925" cy="1660028"/>
          </a:xfrm>
          <a:prstGeom prst="rect">
            <a:avLst/>
          </a:prstGeom>
          <a:noFill/>
          <a:ln>
            <a:noFill/>
          </a:ln>
          <a:effectLst>
            <a:outerShdw blurRad="57150" rotWithShape="0" algn="bl" dir="5400000" dist="19050">
              <a:srgbClr val="000000">
                <a:alpha val="50000"/>
              </a:srgbClr>
            </a:outerShdw>
          </a:effectLst>
        </p:spPr>
      </p:pic>
      <p:sp>
        <p:nvSpPr>
          <p:cNvPr id="338" name="Google Shape;338;p45"/>
          <p:cNvSpPr txBox="1"/>
          <p:nvPr/>
        </p:nvSpPr>
        <p:spPr>
          <a:xfrm>
            <a:off x="680852" y="3185400"/>
            <a:ext cx="3192600" cy="19764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n" sz="900">
                <a:solidFill>
                  <a:schemeClr val="lt1"/>
                </a:solidFill>
                <a:latin typeface="Times New Roman"/>
                <a:ea typeface="Times New Roman"/>
                <a:cs typeface="Times New Roman"/>
                <a:sym typeface="Times New Roman"/>
              </a:rPr>
              <a:t>Name: Janet Monahan</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Age: 35</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Occupation: Lawyer</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Household Income: 125000$ / year</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Technical profile: proficient with technology, Uses a Macbook, macOS Monterey, 100 mbps internet connection.</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 Internet use: 40% at home, 60% at work</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800"/>
              </a:spcAft>
              <a:buNone/>
            </a:pPr>
            <a:r>
              <a:rPr b="1" lang="en" sz="900">
                <a:solidFill>
                  <a:schemeClr val="lt1"/>
                </a:solidFill>
                <a:latin typeface="Times New Roman"/>
                <a:ea typeface="Times New Roman"/>
                <a:cs typeface="Times New Roman"/>
                <a:sym typeface="Times New Roman"/>
              </a:rPr>
              <a:t> Favorite sites: Wikipedia, Tumblr, Wordpress</a:t>
            </a:r>
            <a:endParaRPr b="1" sz="900">
              <a:solidFill>
                <a:schemeClr val="lt1"/>
              </a:solidFill>
              <a:latin typeface="Times New Roman"/>
              <a:ea typeface="Times New Roman"/>
              <a:cs typeface="Times New Roman"/>
              <a:sym typeface="Times New Roman"/>
            </a:endParaRPr>
          </a:p>
        </p:txBody>
      </p:sp>
      <p:sp>
        <p:nvSpPr>
          <p:cNvPr id="339" name="Google Shape;339;p45"/>
          <p:cNvSpPr txBox="1"/>
          <p:nvPr/>
        </p:nvSpPr>
        <p:spPr>
          <a:xfrm>
            <a:off x="720000" y="2877400"/>
            <a:ext cx="2679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PROFILE</a:t>
            </a:r>
            <a:endParaRPr sz="1600">
              <a:latin typeface="Assistant Light"/>
              <a:ea typeface="Assistant Light"/>
              <a:cs typeface="Assistant Light"/>
              <a:sym typeface="Assistant Light"/>
            </a:endParaRPr>
          </a:p>
        </p:txBody>
      </p:sp>
      <p:sp>
        <p:nvSpPr>
          <p:cNvPr id="340" name="Google Shape;340;p45"/>
          <p:cNvSpPr txBox="1"/>
          <p:nvPr/>
        </p:nvSpPr>
        <p:spPr>
          <a:xfrm>
            <a:off x="5605075" y="1431100"/>
            <a:ext cx="2931900" cy="12627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i="1" lang="en" sz="1200">
                <a:solidFill>
                  <a:schemeClr val="lt1"/>
                </a:solidFill>
                <a:latin typeface="Times New Roman"/>
                <a:ea typeface="Times New Roman"/>
                <a:cs typeface="Times New Roman"/>
                <a:sym typeface="Times New Roman"/>
              </a:rPr>
              <a:t>“I like to write in my free time, I write poems, columns and blogs.”</a:t>
            </a:r>
            <a:endParaRPr b="1" i="1" sz="12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800"/>
              </a:spcAft>
              <a:buNone/>
            </a:pPr>
            <a:r>
              <a:rPr b="1" lang="en" sz="1200">
                <a:solidFill>
                  <a:schemeClr val="lt1"/>
                </a:solidFill>
                <a:latin typeface="Times New Roman"/>
                <a:ea typeface="Times New Roman"/>
                <a:cs typeface="Times New Roman"/>
                <a:sym typeface="Times New Roman"/>
              </a:rPr>
              <a:t>Janet is a lawyer who has the hobby of writing poems, letters, editorial columns, entertainment and food blogs.</a:t>
            </a:r>
            <a:endParaRPr b="1" sz="1100">
              <a:solidFill>
                <a:schemeClr val="lt1"/>
              </a:solidFill>
              <a:latin typeface="Nunito Sans"/>
              <a:ea typeface="Nunito Sans"/>
              <a:cs typeface="Nunito Sans"/>
              <a:sym typeface="Nunito Sans"/>
            </a:endParaRPr>
          </a:p>
        </p:txBody>
      </p:sp>
      <p:sp>
        <p:nvSpPr>
          <p:cNvPr id="341" name="Google Shape;341;p45"/>
          <p:cNvSpPr txBox="1"/>
          <p:nvPr/>
        </p:nvSpPr>
        <p:spPr>
          <a:xfrm>
            <a:off x="5605075" y="3366025"/>
            <a:ext cx="2931900" cy="14382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n" sz="1100">
                <a:solidFill>
                  <a:schemeClr val="lt1"/>
                </a:solidFill>
                <a:latin typeface="Times New Roman"/>
                <a:ea typeface="Times New Roman"/>
                <a:cs typeface="Times New Roman"/>
                <a:sym typeface="Times New Roman"/>
              </a:rPr>
              <a:t>GOALS</a:t>
            </a:r>
            <a:r>
              <a:rPr b="1" lang="en" sz="800">
                <a:solidFill>
                  <a:schemeClr val="lt1"/>
                </a:solidFill>
                <a:latin typeface="Times New Roman"/>
                <a:ea typeface="Times New Roman"/>
                <a:cs typeface="Times New Roman"/>
                <a:sym typeface="Times New Roman"/>
              </a:rPr>
              <a:t>:</a:t>
            </a:r>
            <a:endParaRPr b="1" sz="8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lang="en" sz="900">
                <a:solidFill>
                  <a:schemeClr val="lt1"/>
                </a:solidFill>
                <a:latin typeface="Times New Roman"/>
                <a:ea typeface="Times New Roman"/>
                <a:cs typeface="Times New Roman"/>
                <a:sym typeface="Times New Roman"/>
              </a:rPr>
              <a:t>Janet wants to write food blogs sharing her recipes and secrets to her healthy recipe ideas.</a:t>
            </a:r>
            <a:endParaRPr sz="8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1100">
                <a:solidFill>
                  <a:schemeClr val="lt1"/>
                </a:solidFill>
                <a:latin typeface="Times New Roman"/>
                <a:ea typeface="Times New Roman"/>
                <a:cs typeface="Times New Roman"/>
                <a:sym typeface="Times New Roman"/>
              </a:rPr>
              <a:t>FRUSTRATIONS:</a:t>
            </a:r>
            <a:endParaRPr b="1" sz="11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800"/>
              </a:spcAft>
              <a:buNone/>
            </a:pPr>
            <a:r>
              <a:rPr lang="en" sz="900">
                <a:solidFill>
                  <a:schemeClr val="lt1"/>
                </a:solidFill>
                <a:latin typeface="Times New Roman"/>
                <a:ea typeface="Times New Roman"/>
                <a:cs typeface="Times New Roman"/>
                <a:sym typeface="Times New Roman"/>
              </a:rPr>
              <a:t>Janet is frustrated when she cannot find the right audience for her blogs.</a:t>
            </a:r>
            <a:endParaRPr sz="800">
              <a:solidFill>
                <a:schemeClr val="lt1"/>
              </a:solidFill>
              <a:latin typeface="Assistant Light"/>
              <a:ea typeface="Assistant Light"/>
              <a:cs typeface="Assistant Light"/>
              <a:sym typeface="Assistant Light"/>
            </a:endParaRPr>
          </a:p>
        </p:txBody>
      </p:sp>
      <p:sp>
        <p:nvSpPr>
          <p:cNvPr id="342" name="Google Shape;342;p45"/>
          <p:cNvSpPr txBox="1"/>
          <p:nvPr/>
        </p:nvSpPr>
        <p:spPr>
          <a:xfrm>
            <a:off x="5571025" y="28774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GOALS AND FRUSTRATIONS</a:t>
            </a:r>
            <a:endParaRPr b="1" sz="1600"/>
          </a:p>
        </p:txBody>
      </p:sp>
      <p:sp>
        <p:nvSpPr>
          <p:cNvPr id="343" name="Google Shape;343;p45"/>
          <p:cNvSpPr txBox="1"/>
          <p:nvPr/>
        </p:nvSpPr>
        <p:spPr>
          <a:xfrm>
            <a:off x="5571025" y="10462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ABOUT USER</a:t>
            </a:r>
            <a:endParaRPr b="1"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ctrTitle"/>
          </p:nvPr>
        </p:nvSpPr>
        <p:spPr>
          <a:xfrm>
            <a:off x="3080975" y="405328"/>
            <a:ext cx="2982000" cy="4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 AND BASIC FLOW</a:t>
            </a:r>
            <a:endParaRPr>
              <a:solidFill>
                <a:schemeClr val="lt1"/>
              </a:solidFill>
            </a:endParaRPr>
          </a:p>
        </p:txBody>
      </p:sp>
      <p:sp>
        <p:nvSpPr>
          <p:cNvPr id="349" name="Google Shape;349;p46"/>
          <p:cNvSpPr txBox="1"/>
          <p:nvPr/>
        </p:nvSpPr>
        <p:spPr>
          <a:xfrm>
            <a:off x="0" y="992175"/>
            <a:ext cx="21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USE CASE (HEAVYWEIGHT)</a:t>
            </a:r>
            <a:endParaRPr>
              <a:latin typeface="Assistant Light"/>
              <a:ea typeface="Assistant Light"/>
              <a:cs typeface="Assistant Light"/>
              <a:sym typeface="Assistant Light"/>
            </a:endParaRPr>
          </a:p>
        </p:txBody>
      </p:sp>
      <p:graphicFrame>
        <p:nvGraphicFramePr>
          <p:cNvPr id="350" name="Google Shape;350;p46"/>
          <p:cNvGraphicFramePr/>
          <p:nvPr/>
        </p:nvGraphicFramePr>
        <p:xfrm>
          <a:off x="730488" y="1378475"/>
          <a:ext cx="3000000" cy="3000000"/>
        </p:xfrm>
        <a:graphic>
          <a:graphicData uri="http://schemas.openxmlformats.org/drawingml/2006/table">
            <a:tbl>
              <a:tblPr>
                <a:noFill/>
                <a:tableStyleId>{AF7EFBCB-3167-44D3-8BE6-8BE11D6AF003}</a:tableStyleId>
              </a:tblPr>
              <a:tblGrid>
                <a:gridCol w="1399600"/>
                <a:gridCol w="6283425"/>
              </a:tblGrid>
              <a:tr h="3226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Actor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Janet</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 Case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Write food blogs to share recipes and tips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760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Description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Janet wants to write blogs to share her family recipes and to provide tips to users for easy recipes.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Pre-Condition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Janet must have account in the application to write a food blog.</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Basic Flow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Login to the application, go to dashboard. At the bottom, there are 4 menu options, click on the 2nd option from left to navigate to the Write a Blog page. Enter basic form details. Click on continue. In the new page, write the post and click on Post for review button.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Login to the application, go to dashboard. At the bottom, there are 4 menu options, click on the 2nd option from left to navigate to the Write a Blog page. Enter basic form details. Click on continue. In the new page, change the blog category depending on Recipes or Food tips. After that click on continue to go to next page. In the new page, share your recipe, add pictures and click on Post for review button.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7A80"/>
        </a:solidFill>
      </p:bgPr>
    </p:bg>
    <p:spTree>
      <p:nvGrpSpPr>
        <p:cNvPr id="120" name="Shape 120"/>
        <p:cNvGrpSpPr/>
        <p:nvPr/>
      </p:nvGrpSpPr>
      <p:grpSpPr>
        <a:xfrm>
          <a:off x="0" y="0"/>
          <a:ext cx="0" cy="0"/>
          <a:chOff x="0" y="0"/>
          <a:chExt cx="0" cy="0"/>
        </a:xfrm>
      </p:grpSpPr>
      <p:sp>
        <p:nvSpPr>
          <p:cNvPr id="121" name="Google Shape;121;p20"/>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22" name="Google Shape;122;p20"/>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23" name="Google Shape;123;p20"/>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20"/>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7A80"/>
        </a:solidFill>
      </p:bgPr>
    </p:bg>
    <p:spTree>
      <p:nvGrpSpPr>
        <p:cNvPr id="354" name="Shape 354"/>
        <p:cNvGrpSpPr/>
        <p:nvPr/>
      </p:nvGrpSpPr>
      <p:grpSpPr>
        <a:xfrm>
          <a:off x="0" y="0"/>
          <a:ext cx="0" cy="0"/>
          <a:chOff x="0" y="0"/>
          <a:chExt cx="0" cy="0"/>
        </a:xfrm>
      </p:grpSpPr>
      <p:sp>
        <p:nvSpPr>
          <p:cNvPr id="355" name="Google Shape;355;p47"/>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356" name="Google Shape;356;p47"/>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USER PERSONA 3: PETER ANDERSON</a:t>
            </a:r>
            <a:endParaRPr sz="2600">
              <a:solidFill>
                <a:schemeClr val="lt1"/>
              </a:solidFill>
            </a:endParaRPr>
          </a:p>
        </p:txBody>
      </p:sp>
      <p:pic>
        <p:nvPicPr>
          <p:cNvPr id="357" name="Google Shape;357;p47"/>
          <p:cNvPicPr preferRelativeResize="0"/>
          <p:nvPr/>
        </p:nvPicPr>
        <p:blipFill rotWithShape="1">
          <a:blip r:embed="rId3">
            <a:alphaModFix/>
          </a:blip>
          <a:srcRect b="3051" l="0" r="0" t="3060"/>
          <a:stretch/>
        </p:blipFill>
        <p:spPr>
          <a:xfrm>
            <a:off x="686175" y="1149925"/>
            <a:ext cx="2668925" cy="1660027"/>
          </a:xfrm>
          <a:prstGeom prst="rect">
            <a:avLst/>
          </a:prstGeom>
          <a:noFill/>
          <a:ln>
            <a:noFill/>
          </a:ln>
          <a:effectLst>
            <a:outerShdw blurRad="57150" rotWithShape="0" algn="bl" dir="5400000" dist="19050">
              <a:srgbClr val="000000">
                <a:alpha val="50000"/>
              </a:srgbClr>
            </a:outerShdw>
          </a:effectLst>
        </p:spPr>
      </p:pic>
      <p:sp>
        <p:nvSpPr>
          <p:cNvPr id="358" name="Google Shape;358;p47"/>
          <p:cNvSpPr txBox="1"/>
          <p:nvPr/>
        </p:nvSpPr>
        <p:spPr>
          <a:xfrm>
            <a:off x="680852" y="3185400"/>
            <a:ext cx="3192600" cy="19764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n" sz="900">
                <a:solidFill>
                  <a:schemeClr val="lt1"/>
                </a:solidFill>
                <a:latin typeface="Times New Roman"/>
                <a:ea typeface="Times New Roman"/>
                <a:cs typeface="Times New Roman"/>
                <a:sym typeface="Times New Roman"/>
              </a:rPr>
              <a:t>Name: Peter Anderson</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Age: 24</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Occupation: Part-time Student, Gym instructor</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Household Income: 50000$ / year</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Technical profile: Proficient with technology, uses a windows desktop</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900">
                <a:solidFill>
                  <a:schemeClr val="lt1"/>
                </a:solidFill>
                <a:latin typeface="Times New Roman"/>
                <a:ea typeface="Times New Roman"/>
                <a:cs typeface="Times New Roman"/>
                <a:sym typeface="Times New Roman"/>
              </a:rPr>
              <a:t> Internet use: 80% at home, 20% mobile internet</a:t>
            </a:r>
            <a:endParaRPr b="1"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800"/>
              </a:spcAft>
              <a:buNone/>
            </a:pPr>
            <a:r>
              <a:rPr b="1" lang="en" sz="900">
                <a:solidFill>
                  <a:schemeClr val="lt1"/>
                </a:solidFill>
                <a:latin typeface="Times New Roman"/>
                <a:ea typeface="Times New Roman"/>
                <a:cs typeface="Times New Roman"/>
                <a:sym typeface="Times New Roman"/>
              </a:rPr>
              <a:t> Favorite sites: Instagram, EatingWell</a:t>
            </a:r>
            <a:endParaRPr b="1" sz="900">
              <a:solidFill>
                <a:schemeClr val="lt1"/>
              </a:solidFill>
              <a:latin typeface="Times New Roman"/>
              <a:ea typeface="Times New Roman"/>
              <a:cs typeface="Times New Roman"/>
              <a:sym typeface="Times New Roman"/>
            </a:endParaRPr>
          </a:p>
        </p:txBody>
      </p:sp>
      <p:sp>
        <p:nvSpPr>
          <p:cNvPr id="359" name="Google Shape;359;p47"/>
          <p:cNvSpPr txBox="1"/>
          <p:nvPr/>
        </p:nvSpPr>
        <p:spPr>
          <a:xfrm>
            <a:off x="720000" y="2877400"/>
            <a:ext cx="2679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PROFILE</a:t>
            </a:r>
            <a:endParaRPr sz="1600">
              <a:latin typeface="Assistant Light"/>
              <a:ea typeface="Assistant Light"/>
              <a:cs typeface="Assistant Light"/>
              <a:sym typeface="Assistant Light"/>
            </a:endParaRPr>
          </a:p>
        </p:txBody>
      </p:sp>
      <p:sp>
        <p:nvSpPr>
          <p:cNvPr id="360" name="Google Shape;360;p47"/>
          <p:cNvSpPr txBox="1"/>
          <p:nvPr/>
        </p:nvSpPr>
        <p:spPr>
          <a:xfrm>
            <a:off x="5536975" y="1450798"/>
            <a:ext cx="3000000" cy="14118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i="1" lang="en" sz="1200">
                <a:solidFill>
                  <a:schemeClr val="lt1"/>
                </a:solidFill>
                <a:latin typeface="Times New Roman"/>
                <a:ea typeface="Times New Roman"/>
                <a:cs typeface="Times New Roman"/>
                <a:sym typeface="Times New Roman"/>
              </a:rPr>
              <a:t>“I like to work out a lot and go to the gym regularly. I prefer maintaining a healthy diet”</a:t>
            </a:r>
            <a:endParaRPr b="1" i="1" sz="12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800"/>
              </a:spcAft>
              <a:buNone/>
            </a:pPr>
            <a:r>
              <a:rPr lang="en" sz="1100">
                <a:solidFill>
                  <a:schemeClr val="lt1"/>
                </a:solidFill>
                <a:latin typeface="Times New Roman"/>
                <a:ea typeface="Times New Roman"/>
                <a:cs typeface="Times New Roman"/>
                <a:sym typeface="Times New Roman"/>
              </a:rPr>
              <a:t>Peter is a part-time student and a gym instructor. He enjoys healthy food and wants to make sure all his friends follow a similar healthy diet.</a:t>
            </a:r>
            <a:endParaRPr b="1" sz="1100">
              <a:solidFill>
                <a:schemeClr val="lt1"/>
              </a:solidFill>
              <a:latin typeface="Nunito Sans"/>
              <a:ea typeface="Nunito Sans"/>
              <a:cs typeface="Nunito Sans"/>
              <a:sym typeface="Nunito Sans"/>
            </a:endParaRPr>
          </a:p>
        </p:txBody>
      </p:sp>
      <p:sp>
        <p:nvSpPr>
          <p:cNvPr id="361" name="Google Shape;361;p47"/>
          <p:cNvSpPr txBox="1"/>
          <p:nvPr/>
        </p:nvSpPr>
        <p:spPr>
          <a:xfrm>
            <a:off x="5536975" y="3262300"/>
            <a:ext cx="3000000" cy="17346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n" sz="1100">
                <a:solidFill>
                  <a:schemeClr val="lt1"/>
                </a:solidFill>
                <a:latin typeface="Times New Roman"/>
                <a:ea typeface="Times New Roman"/>
                <a:cs typeface="Times New Roman"/>
                <a:sym typeface="Times New Roman"/>
              </a:rPr>
              <a:t>GOALS</a:t>
            </a:r>
            <a:r>
              <a:rPr b="1" lang="en" sz="800">
                <a:solidFill>
                  <a:schemeClr val="lt1"/>
                </a:solidFill>
                <a:latin typeface="Times New Roman"/>
                <a:ea typeface="Times New Roman"/>
                <a:cs typeface="Times New Roman"/>
                <a:sym typeface="Times New Roman"/>
              </a:rPr>
              <a:t>:</a:t>
            </a:r>
            <a:endParaRPr b="1" sz="8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lang="en" sz="900">
                <a:solidFill>
                  <a:schemeClr val="lt1"/>
                </a:solidFill>
                <a:latin typeface="Times New Roman"/>
                <a:ea typeface="Times New Roman"/>
                <a:cs typeface="Times New Roman"/>
                <a:sym typeface="Times New Roman"/>
              </a:rPr>
              <a:t>Peter wants to promote healthy food eating habits and therefore wants to write blogs and promote restaurants serving healthy food.</a:t>
            </a:r>
            <a:endParaRPr sz="9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1100">
                <a:solidFill>
                  <a:schemeClr val="lt1"/>
                </a:solidFill>
                <a:latin typeface="Times New Roman"/>
                <a:ea typeface="Times New Roman"/>
                <a:cs typeface="Times New Roman"/>
                <a:sym typeface="Times New Roman"/>
              </a:rPr>
              <a:t>FRUSTRATIONS:</a:t>
            </a:r>
            <a:endParaRPr b="1" sz="11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800"/>
              </a:spcAft>
              <a:buNone/>
            </a:pPr>
            <a:r>
              <a:rPr lang="en" sz="900">
                <a:solidFill>
                  <a:schemeClr val="lt1"/>
                </a:solidFill>
                <a:latin typeface="Times New Roman"/>
                <a:ea typeface="Times New Roman"/>
                <a:cs typeface="Times New Roman"/>
                <a:sym typeface="Times New Roman"/>
              </a:rPr>
              <a:t>Peter gets upset when he sees good restaurants serving healthy food do not get promoted very well and lose business.</a:t>
            </a:r>
            <a:endParaRPr sz="800">
              <a:solidFill>
                <a:schemeClr val="lt1"/>
              </a:solidFill>
              <a:latin typeface="Assistant Light"/>
              <a:ea typeface="Assistant Light"/>
              <a:cs typeface="Assistant Light"/>
              <a:sym typeface="Assistant Light"/>
            </a:endParaRPr>
          </a:p>
        </p:txBody>
      </p:sp>
      <p:sp>
        <p:nvSpPr>
          <p:cNvPr id="362" name="Google Shape;362;p47"/>
          <p:cNvSpPr txBox="1"/>
          <p:nvPr/>
        </p:nvSpPr>
        <p:spPr>
          <a:xfrm>
            <a:off x="5605075" y="28774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GOALS AND FRUSTRATIONS</a:t>
            </a:r>
            <a:endParaRPr b="1" sz="1600"/>
          </a:p>
        </p:txBody>
      </p:sp>
      <p:sp>
        <p:nvSpPr>
          <p:cNvPr id="363" name="Google Shape;363;p47"/>
          <p:cNvSpPr txBox="1"/>
          <p:nvPr/>
        </p:nvSpPr>
        <p:spPr>
          <a:xfrm>
            <a:off x="5536975" y="10659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ABOUT USER</a:t>
            </a:r>
            <a:endParaRPr b="1"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8"/>
          <p:cNvSpPr txBox="1"/>
          <p:nvPr>
            <p:ph type="ctrTitle"/>
          </p:nvPr>
        </p:nvSpPr>
        <p:spPr>
          <a:xfrm>
            <a:off x="3080975" y="405328"/>
            <a:ext cx="2982000" cy="4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a:t>
            </a:r>
            <a:endParaRPr>
              <a:solidFill>
                <a:schemeClr val="lt1"/>
              </a:solidFill>
            </a:endParaRPr>
          </a:p>
        </p:txBody>
      </p:sp>
      <p:graphicFrame>
        <p:nvGraphicFramePr>
          <p:cNvPr id="369" name="Google Shape;369;p48"/>
          <p:cNvGraphicFramePr/>
          <p:nvPr/>
        </p:nvGraphicFramePr>
        <p:xfrm>
          <a:off x="199250" y="1550700"/>
          <a:ext cx="3000000" cy="3000000"/>
        </p:xfrm>
        <a:graphic>
          <a:graphicData uri="http://schemas.openxmlformats.org/drawingml/2006/table">
            <a:tbl>
              <a:tblPr>
                <a:noFill/>
                <a:tableStyleId>{AF7EFBCB-3167-44D3-8BE6-8BE11D6AF003}</a:tableStyleId>
              </a:tblPr>
              <a:tblGrid>
                <a:gridCol w="861500"/>
                <a:gridCol w="3867550"/>
              </a:tblGrid>
              <a:tr h="2944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Actor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Peter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944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 Case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Write blogs on healthy food habits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68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Description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Peter wants to promote healthy food via blogs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68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Pre-Condition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Users should have a laptop/desktop or mobile to access the website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459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Basic Flow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Peter logs into his account, writes a post about a restaurant serving healthy food, shares pictures and provides disclaimer about allergens as well.</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8250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Peter logs into his account and writes a blog providing healthy food recipes, targeting audiences who go to gym regularly with proper nutrient charts for a recipe.</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370" name="Google Shape;370;p48"/>
          <p:cNvSpPr txBox="1"/>
          <p:nvPr/>
        </p:nvSpPr>
        <p:spPr>
          <a:xfrm>
            <a:off x="1448825" y="1086775"/>
            <a:ext cx="222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USE CASE (MIDDLEWEIGHT)</a:t>
            </a:r>
            <a:endParaRPr>
              <a:latin typeface="Assistant Light"/>
              <a:ea typeface="Assistant Light"/>
              <a:cs typeface="Assistant Light"/>
              <a:sym typeface="Assistant Light"/>
            </a:endParaRPr>
          </a:p>
        </p:txBody>
      </p:sp>
      <p:sp>
        <p:nvSpPr>
          <p:cNvPr id="371" name="Google Shape;371;p48"/>
          <p:cNvSpPr txBox="1"/>
          <p:nvPr/>
        </p:nvSpPr>
        <p:spPr>
          <a:xfrm>
            <a:off x="5975713" y="1086775"/>
            <a:ext cx="21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USE CASE (HEAVYWEIGHT)</a:t>
            </a:r>
            <a:endParaRPr>
              <a:latin typeface="Assistant Light"/>
              <a:ea typeface="Assistant Light"/>
              <a:cs typeface="Assistant Light"/>
              <a:sym typeface="Assistant Light"/>
            </a:endParaRPr>
          </a:p>
        </p:txBody>
      </p:sp>
      <p:graphicFrame>
        <p:nvGraphicFramePr>
          <p:cNvPr id="372" name="Google Shape;372;p48"/>
          <p:cNvGraphicFramePr/>
          <p:nvPr/>
        </p:nvGraphicFramePr>
        <p:xfrm>
          <a:off x="5066775" y="1550700"/>
          <a:ext cx="3000000" cy="3000000"/>
        </p:xfrm>
        <a:graphic>
          <a:graphicData uri="http://schemas.openxmlformats.org/drawingml/2006/table">
            <a:tbl>
              <a:tblPr>
                <a:noFill/>
                <a:tableStyleId>{AF7EFBCB-3167-44D3-8BE6-8BE11D6AF003}</a:tableStyleId>
              </a:tblPr>
              <a:tblGrid>
                <a:gridCol w="724650"/>
                <a:gridCol w="3253225"/>
              </a:tblGrid>
              <a:tr h="2913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Actor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Peter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913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 Case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Peter wants to comment on blogs about healthy food items.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1775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Description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Peter wants to promote healthy food via blogs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586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Pre-Condition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Users should have a laptop/desktop or mobile to access the website. User must have an account in the application.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278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Basic Flow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Peter logs into his account, browses through post in dashboard. Clicks on Add Comment to write a comment on a blog.</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0045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Peter logs into his account, browses through post in dashboard. He clicks on Read More option. It takes the user to Read Blog page. Scroll to bottom. Click on Add Comment button.</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7A80"/>
        </a:solidFill>
      </p:bgPr>
    </p:bg>
    <p:spTree>
      <p:nvGrpSpPr>
        <p:cNvPr id="376" name="Shape 376"/>
        <p:cNvGrpSpPr/>
        <p:nvPr/>
      </p:nvGrpSpPr>
      <p:grpSpPr>
        <a:xfrm>
          <a:off x="0" y="0"/>
          <a:ext cx="0" cy="0"/>
          <a:chOff x="0" y="0"/>
          <a:chExt cx="0" cy="0"/>
        </a:xfrm>
      </p:grpSpPr>
      <p:sp>
        <p:nvSpPr>
          <p:cNvPr id="377" name="Google Shape;377;p49"/>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378" name="Google Shape;378;p49"/>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USER PERSONA 4: MAXINE MAYFIELD</a:t>
            </a:r>
            <a:endParaRPr sz="2600">
              <a:solidFill>
                <a:schemeClr val="lt1"/>
              </a:solidFill>
            </a:endParaRPr>
          </a:p>
        </p:txBody>
      </p:sp>
      <p:pic>
        <p:nvPicPr>
          <p:cNvPr id="379" name="Google Shape;379;p49"/>
          <p:cNvPicPr preferRelativeResize="0"/>
          <p:nvPr/>
        </p:nvPicPr>
        <p:blipFill rotWithShape="1">
          <a:blip r:embed="rId3">
            <a:alphaModFix/>
          </a:blip>
          <a:srcRect b="29272" l="0" r="0" t="29272"/>
          <a:stretch/>
        </p:blipFill>
        <p:spPr>
          <a:xfrm>
            <a:off x="686175" y="1149925"/>
            <a:ext cx="2668926" cy="1660027"/>
          </a:xfrm>
          <a:prstGeom prst="rect">
            <a:avLst/>
          </a:prstGeom>
          <a:noFill/>
          <a:ln>
            <a:noFill/>
          </a:ln>
          <a:effectLst>
            <a:outerShdw blurRad="57150" rotWithShape="0" algn="bl" dir="5400000" dist="19050">
              <a:srgbClr val="000000">
                <a:alpha val="50000"/>
              </a:srgbClr>
            </a:outerShdw>
          </a:effectLst>
        </p:spPr>
      </p:pic>
      <p:sp>
        <p:nvSpPr>
          <p:cNvPr id="380" name="Google Shape;380;p49"/>
          <p:cNvSpPr txBox="1"/>
          <p:nvPr/>
        </p:nvSpPr>
        <p:spPr>
          <a:xfrm>
            <a:off x="680850" y="3185400"/>
            <a:ext cx="3192600" cy="206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800">
                <a:solidFill>
                  <a:schemeClr val="lt1"/>
                </a:solidFill>
                <a:latin typeface="Times New Roman"/>
                <a:ea typeface="Times New Roman"/>
                <a:cs typeface="Times New Roman"/>
                <a:sym typeface="Times New Roman"/>
              </a:rPr>
              <a:t>Name: Maxine Mayfield</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800">
                <a:solidFill>
                  <a:schemeClr val="lt1"/>
                </a:solidFill>
                <a:latin typeface="Times New Roman"/>
                <a:ea typeface="Times New Roman"/>
                <a:cs typeface="Times New Roman"/>
                <a:sym typeface="Times New Roman"/>
              </a:rPr>
              <a:t>Age: 28</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800">
                <a:solidFill>
                  <a:schemeClr val="lt1"/>
                </a:solidFill>
                <a:latin typeface="Times New Roman"/>
                <a:ea typeface="Times New Roman"/>
                <a:cs typeface="Times New Roman"/>
                <a:sym typeface="Times New Roman"/>
              </a:rPr>
              <a:t>Occupation: Software Engineer.</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800">
                <a:solidFill>
                  <a:schemeClr val="lt1"/>
                </a:solidFill>
                <a:latin typeface="Times New Roman"/>
                <a:ea typeface="Times New Roman"/>
                <a:cs typeface="Times New Roman"/>
                <a:sym typeface="Times New Roman"/>
              </a:rPr>
              <a:t>Household Income: 90,000$ / year</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800">
                <a:solidFill>
                  <a:schemeClr val="lt1"/>
                </a:solidFill>
                <a:latin typeface="Times New Roman"/>
                <a:ea typeface="Times New Roman"/>
                <a:cs typeface="Times New Roman"/>
                <a:sym typeface="Times New Roman"/>
              </a:rPr>
              <a:t>Technical profile: Comfortable with technology, Uses a MacBook and an iPhone, 100 Mbps internet connection.</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800">
                <a:solidFill>
                  <a:schemeClr val="lt1"/>
                </a:solidFill>
                <a:latin typeface="Times New Roman"/>
                <a:ea typeface="Times New Roman"/>
                <a:cs typeface="Times New Roman"/>
                <a:sym typeface="Times New Roman"/>
              </a:rPr>
              <a:t> Internet use: 60% at the Office and 20% at Home.</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rPr b="1" lang="en" sz="800">
                <a:solidFill>
                  <a:schemeClr val="lt1"/>
                </a:solidFill>
                <a:latin typeface="Times New Roman"/>
                <a:ea typeface="Times New Roman"/>
                <a:cs typeface="Times New Roman"/>
                <a:sym typeface="Times New Roman"/>
              </a:rPr>
              <a:t> Favorite sites: Grubhub, Zomato</a:t>
            </a:r>
            <a:endParaRPr b="1" sz="800">
              <a:solidFill>
                <a:schemeClr val="lt1"/>
              </a:solidFill>
              <a:latin typeface="Times New Roman"/>
              <a:ea typeface="Times New Roman"/>
              <a:cs typeface="Times New Roman"/>
              <a:sym typeface="Times New Roman"/>
            </a:endParaRPr>
          </a:p>
        </p:txBody>
      </p:sp>
      <p:sp>
        <p:nvSpPr>
          <p:cNvPr id="381" name="Google Shape;381;p49"/>
          <p:cNvSpPr txBox="1"/>
          <p:nvPr/>
        </p:nvSpPr>
        <p:spPr>
          <a:xfrm>
            <a:off x="720000" y="2877400"/>
            <a:ext cx="2679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PROFILE</a:t>
            </a:r>
            <a:endParaRPr sz="1600">
              <a:latin typeface="Assistant Light"/>
              <a:ea typeface="Assistant Light"/>
              <a:cs typeface="Assistant Light"/>
              <a:sym typeface="Assistant Light"/>
            </a:endParaRPr>
          </a:p>
        </p:txBody>
      </p:sp>
      <p:sp>
        <p:nvSpPr>
          <p:cNvPr id="382" name="Google Shape;382;p49"/>
          <p:cNvSpPr txBox="1"/>
          <p:nvPr/>
        </p:nvSpPr>
        <p:spPr>
          <a:xfrm>
            <a:off x="5536975" y="1450798"/>
            <a:ext cx="3000000" cy="157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i="1" lang="en" sz="1000">
                <a:solidFill>
                  <a:schemeClr val="lt1"/>
                </a:solidFill>
                <a:latin typeface="Times New Roman"/>
                <a:ea typeface="Times New Roman"/>
                <a:cs typeface="Times New Roman"/>
                <a:sym typeface="Times New Roman"/>
              </a:rPr>
              <a:t>“I am a Software Engineer who loves to travel around the city and try new restaurants and cafes. In my free time I write and read blogs about travel and food. </a:t>
            </a:r>
            <a:endParaRPr b="1" i="1" sz="1100">
              <a:solidFill>
                <a:schemeClr val="lt1"/>
              </a:solidFill>
              <a:latin typeface="Times New Roman"/>
              <a:ea typeface="Times New Roman"/>
              <a:cs typeface="Times New Roman"/>
              <a:sym typeface="Times New Roman"/>
            </a:endParaRPr>
          </a:p>
          <a:p>
            <a:pPr indent="0" lvl="0" marL="0" rtl="0" algn="l">
              <a:lnSpc>
                <a:spcPct val="106999"/>
              </a:lnSpc>
              <a:spcBef>
                <a:spcPts val="1200"/>
              </a:spcBef>
              <a:spcAft>
                <a:spcPts val="800"/>
              </a:spcAft>
              <a:buNone/>
            </a:pPr>
            <a:r>
              <a:rPr b="1" lang="en" sz="1000">
                <a:solidFill>
                  <a:schemeClr val="lt1"/>
                </a:solidFill>
                <a:latin typeface="Nunito Sans"/>
                <a:ea typeface="Nunito Sans"/>
                <a:cs typeface="Nunito Sans"/>
                <a:sym typeface="Nunito Sans"/>
              </a:rPr>
              <a:t>Maxine is a software engineer who </a:t>
            </a:r>
            <a:r>
              <a:rPr b="1" lang="en" sz="1100">
                <a:solidFill>
                  <a:schemeClr val="lt1"/>
                </a:solidFill>
                <a:latin typeface="Times New Roman"/>
                <a:ea typeface="Times New Roman"/>
                <a:cs typeface="Times New Roman"/>
                <a:sym typeface="Times New Roman"/>
              </a:rPr>
              <a:t>wish to try new Cuisines around the city and rate them based on their taste.</a:t>
            </a:r>
            <a:endParaRPr b="1" sz="1200">
              <a:solidFill>
                <a:schemeClr val="lt1"/>
              </a:solidFill>
              <a:latin typeface="Nunito Sans"/>
              <a:ea typeface="Nunito Sans"/>
              <a:cs typeface="Nunito Sans"/>
              <a:sym typeface="Nunito Sans"/>
            </a:endParaRPr>
          </a:p>
        </p:txBody>
      </p:sp>
      <p:sp>
        <p:nvSpPr>
          <p:cNvPr id="383" name="Google Shape;383;p49"/>
          <p:cNvSpPr txBox="1"/>
          <p:nvPr/>
        </p:nvSpPr>
        <p:spPr>
          <a:xfrm>
            <a:off x="5536975" y="3262300"/>
            <a:ext cx="3000000" cy="15738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n" sz="1100">
                <a:solidFill>
                  <a:schemeClr val="lt1"/>
                </a:solidFill>
                <a:latin typeface="Times New Roman"/>
                <a:ea typeface="Times New Roman"/>
                <a:cs typeface="Times New Roman"/>
                <a:sym typeface="Times New Roman"/>
              </a:rPr>
              <a:t>GOALS</a:t>
            </a:r>
            <a:r>
              <a:rPr b="1" lang="en" sz="800">
                <a:solidFill>
                  <a:schemeClr val="lt1"/>
                </a:solidFill>
                <a:latin typeface="Times New Roman"/>
                <a:ea typeface="Times New Roman"/>
                <a:cs typeface="Times New Roman"/>
                <a:sym typeface="Times New Roman"/>
              </a:rPr>
              <a:t>:</a:t>
            </a:r>
            <a:endParaRPr b="1" sz="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900">
                <a:solidFill>
                  <a:schemeClr val="lt1"/>
                </a:solidFill>
                <a:latin typeface="Times New Roman"/>
                <a:ea typeface="Times New Roman"/>
                <a:cs typeface="Times New Roman"/>
                <a:sym typeface="Times New Roman"/>
              </a:rPr>
              <a:t>Maxime wants to search for highly rated restaurants and cafes around the city.She does not have enough information about the local restaurants and cafes in City. </a:t>
            </a:r>
            <a:endParaRPr sz="500">
              <a:solidFill>
                <a:schemeClr val="lt1"/>
              </a:solidFill>
              <a:latin typeface="Times New Roman"/>
              <a:ea typeface="Times New Roman"/>
              <a:cs typeface="Times New Roman"/>
              <a:sym typeface="Times New Roman"/>
            </a:endParaRPr>
          </a:p>
          <a:p>
            <a:pPr indent="0" lvl="0" marL="0" rtl="0" algn="l">
              <a:lnSpc>
                <a:spcPct val="106999"/>
              </a:lnSpc>
              <a:spcBef>
                <a:spcPts val="1200"/>
              </a:spcBef>
              <a:spcAft>
                <a:spcPts val="0"/>
              </a:spcAft>
              <a:buNone/>
            </a:pPr>
            <a:r>
              <a:rPr b="1" lang="en" sz="1100">
                <a:solidFill>
                  <a:schemeClr val="lt1"/>
                </a:solidFill>
                <a:latin typeface="Times New Roman"/>
                <a:ea typeface="Times New Roman"/>
                <a:cs typeface="Times New Roman"/>
                <a:sym typeface="Times New Roman"/>
              </a:rPr>
              <a:t>F</a:t>
            </a:r>
            <a:r>
              <a:rPr b="1" lang="en" sz="1100">
                <a:solidFill>
                  <a:schemeClr val="lt1"/>
                </a:solidFill>
                <a:latin typeface="Times New Roman"/>
                <a:ea typeface="Times New Roman"/>
                <a:cs typeface="Times New Roman"/>
                <a:sym typeface="Times New Roman"/>
              </a:rPr>
              <a:t>RUSTRATIONS:</a:t>
            </a:r>
            <a:endParaRPr b="1" sz="11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800"/>
              </a:spcAft>
              <a:buNone/>
            </a:pPr>
            <a:r>
              <a:rPr lang="en" sz="900">
                <a:solidFill>
                  <a:schemeClr val="lt1"/>
                </a:solidFill>
                <a:latin typeface="Times New Roman"/>
                <a:ea typeface="Times New Roman"/>
                <a:cs typeface="Times New Roman"/>
                <a:sym typeface="Times New Roman"/>
              </a:rPr>
              <a:t>Maxine is frustrated due to a busy schedule and office work.</a:t>
            </a:r>
            <a:endParaRPr sz="800">
              <a:solidFill>
                <a:schemeClr val="lt1"/>
              </a:solidFill>
              <a:latin typeface="Times New Roman"/>
              <a:ea typeface="Times New Roman"/>
              <a:cs typeface="Times New Roman"/>
              <a:sym typeface="Times New Roman"/>
            </a:endParaRPr>
          </a:p>
        </p:txBody>
      </p:sp>
      <p:sp>
        <p:nvSpPr>
          <p:cNvPr id="384" name="Google Shape;384;p49"/>
          <p:cNvSpPr txBox="1"/>
          <p:nvPr/>
        </p:nvSpPr>
        <p:spPr>
          <a:xfrm>
            <a:off x="5605075" y="28774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GOALS AND FRUSTRATIONS</a:t>
            </a:r>
            <a:endParaRPr b="1" sz="1600"/>
          </a:p>
        </p:txBody>
      </p:sp>
      <p:sp>
        <p:nvSpPr>
          <p:cNvPr id="385" name="Google Shape;385;p49"/>
          <p:cNvSpPr txBox="1"/>
          <p:nvPr/>
        </p:nvSpPr>
        <p:spPr>
          <a:xfrm>
            <a:off x="5536975" y="10659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ABOUT USER</a:t>
            </a:r>
            <a:endParaRPr b="1"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ctrTitle"/>
          </p:nvPr>
        </p:nvSpPr>
        <p:spPr>
          <a:xfrm>
            <a:off x="3080975" y="405328"/>
            <a:ext cx="2982000" cy="4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 AND BASIC FLOW</a:t>
            </a:r>
            <a:endParaRPr>
              <a:solidFill>
                <a:schemeClr val="lt1"/>
              </a:solidFill>
            </a:endParaRPr>
          </a:p>
        </p:txBody>
      </p:sp>
      <p:sp>
        <p:nvSpPr>
          <p:cNvPr id="391" name="Google Shape;391;p50"/>
          <p:cNvSpPr txBox="1"/>
          <p:nvPr/>
        </p:nvSpPr>
        <p:spPr>
          <a:xfrm>
            <a:off x="278050" y="980350"/>
            <a:ext cx="22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USE CASE (HEAVYWEIGHT)</a:t>
            </a:r>
            <a:endParaRPr>
              <a:latin typeface="Assistant Light"/>
              <a:ea typeface="Assistant Light"/>
              <a:cs typeface="Assistant Light"/>
              <a:sym typeface="Assistant Light"/>
            </a:endParaRPr>
          </a:p>
        </p:txBody>
      </p:sp>
      <p:graphicFrame>
        <p:nvGraphicFramePr>
          <p:cNvPr id="392" name="Google Shape;392;p50"/>
          <p:cNvGraphicFramePr/>
          <p:nvPr/>
        </p:nvGraphicFramePr>
        <p:xfrm>
          <a:off x="278050" y="1486975"/>
          <a:ext cx="3000000" cy="3000000"/>
        </p:xfrm>
        <a:graphic>
          <a:graphicData uri="http://schemas.openxmlformats.org/drawingml/2006/table">
            <a:tbl>
              <a:tblPr>
                <a:noFill/>
                <a:tableStyleId>{AF7EFBCB-3167-44D3-8BE6-8BE11D6AF003}</a:tableStyleId>
              </a:tblPr>
              <a:tblGrid>
                <a:gridCol w="1386825"/>
                <a:gridCol w="6225775"/>
              </a:tblGrid>
              <a:tr h="2944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Actor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Maxime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944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 Case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Trying new cuisines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68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Description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Maxine wants to try Highly rated restaurants and cafes.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68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Pre-Condition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Users should have a laptop or mobile to access the website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459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Basic Flow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Search for all the High rated blogs in the city.</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584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Search for a specific restaurant and get information about it based on its</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blog’s rating. ( eg Indian, Mexican).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584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2</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As per her search history, gets similar recommendations, like other nearby restaurants.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7A80"/>
        </a:solidFill>
      </p:bgPr>
    </p:bg>
    <p:spTree>
      <p:nvGrpSpPr>
        <p:cNvPr id="396" name="Shape 396"/>
        <p:cNvGrpSpPr/>
        <p:nvPr/>
      </p:nvGrpSpPr>
      <p:grpSpPr>
        <a:xfrm>
          <a:off x="0" y="0"/>
          <a:ext cx="0" cy="0"/>
          <a:chOff x="0" y="0"/>
          <a:chExt cx="0" cy="0"/>
        </a:xfrm>
      </p:grpSpPr>
      <p:sp>
        <p:nvSpPr>
          <p:cNvPr id="397" name="Google Shape;397;p51"/>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398" name="Google Shape;398;p51"/>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USER PERSONA 5: JOHN FERNANDEZ</a:t>
            </a:r>
            <a:endParaRPr sz="2600">
              <a:solidFill>
                <a:schemeClr val="lt1"/>
              </a:solidFill>
            </a:endParaRPr>
          </a:p>
        </p:txBody>
      </p:sp>
      <p:pic>
        <p:nvPicPr>
          <p:cNvPr id="399" name="Google Shape;399;p51"/>
          <p:cNvPicPr preferRelativeResize="0"/>
          <p:nvPr/>
        </p:nvPicPr>
        <p:blipFill rotWithShape="1">
          <a:blip r:embed="rId3">
            <a:alphaModFix/>
          </a:blip>
          <a:srcRect b="11125" l="0" r="0" t="11125"/>
          <a:stretch/>
        </p:blipFill>
        <p:spPr>
          <a:xfrm>
            <a:off x="686175" y="1149925"/>
            <a:ext cx="2668925" cy="1660028"/>
          </a:xfrm>
          <a:prstGeom prst="rect">
            <a:avLst/>
          </a:prstGeom>
          <a:noFill/>
          <a:ln>
            <a:noFill/>
          </a:ln>
          <a:effectLst>
            <a:outerShdw blurRad="57150" rotWithShape="0" algn="bl" dir="5400000" dist="19050">
              <a:srgbClr val="000000">
                <a:alpha val="50000"/>
              </a:srgbClr>
            </a:outerShdw>
          </a:effectLst>
        </p:spPr>
      </p:pic>
      <p:sp>
        <p:nvSpPr>
          <p:cNvPr id="400" name="Google Shape;400;p51"/>
          <p:cNvSpPr txBox="1"/>
          <p:nvPr/>
        </p:nvSpPr>
        <p:spPr>
          <a:xfrm>
            <a:off x="680852" y="3185400"/>
            <a:ext cx="3192600" cy="206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900">
                <a:solidFill>
                  <a:schemeClr val="lt1"/>
                </a:solidFill>
                <a:latin typeface="Times New Roman"/>
                <a:ea typeface="Times New Roman"/>
                <a:cs typeface="Times New Roman"/>
                <a:sym typeface="Times New Roman"/>
              </a:rPr>
              <a:t>Name: John Fernandez</a:t>
            </a:r>
            <a:endParaRPr b="1" sz="9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900">
                <a:solidFill>
                  <a:schemeClr val="lt1"/>
                </a:solidFill>
                <a:latin typeface="Times New Roman"/>
                <a:ea typeface="Times New Roman"/>
                <a:cs typeface="Times New Roman"/>
                <a:sym typeface="Times New Roman"/>
              </a:rPr>
              <a:t>Age: 33</a:t>
            </a:r>
            <a:endParaRPr b="1" sz="9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900">
                <a:solidFill>
                  <a:schemeClr val="lt1"/>
                </a:solidFill>
                <a:latin typeface="Times New Roman"/>
                <a:ea typeface="Times New Roman"/>
                <a:cs typeface="Times New Roman"/>
                <a:sym typeface="Times New Roman"/>
              </a:rPr>
              <a:t>Occupation: Restaurateur </a:t>
            </a:r>
            <a:endParaRPr b="1" sz="9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900">
                <a:solidFill>
                  <a:schemeClr val="lt1"/>
                </a:solidFill>
                <a:latin typeface="Times New Roman"/>
                <a:ea typeface="Times New Roman"/>
                <a:cs typeface="Times New Roman"/>
                <a:sym typeface="Times New Roman"/>
              </a:rPr>
              <a:t>Household Income: 95k$/year </a:t>
            </a:r>
            <a:endParaRPr b="1" sz="9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900">
                <a:solidFill>
                  <a:schemeClr val="lt1"/>
                </a:solidFill>
                <a:latin typeface="Times New Roman"/>
                <a:ea typeface="Times New Roman"/>
                <a:cs typeface="Times New Roman"/>
                <a:sym typeface="Times New Roman"/>
              </a:rPr>
              <a:t>Technical Profile: Very comfortable with technology, Windows Laptop running windows 10, 100mbps internet connection </a:t>
            </a:r>
            <a:endParaRPr b="1" sz="9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rPr b="1" lang="en" sz="900">
                <a:solidFill>
                  <a:schemeClr val="lt1"/>
                </a:solidFill>
                <a:latin typeface="Times New Roman"/>
                <a:ea typeface="Times New Roman"/>
                <a:cs typeface="Times New Roman"/>
                <a:sym typeface="Times New Roman"/>
              </a:rPr>
              <a:t>Internet use: 80% at office Favorite site: eBay </a:t>
            </a:r>
            <a:endParaRPr b="1" sz="600">
              <a:solidFill>
                <a:schemeClr val="lt1"/>
              </a:solidFill>
              <a:latin typeface="Times New Roman"/>
              <a:ea typeface="Times New Roman"/>
              <a:cs typeface="Times New Roman"/>
              <a:sym typeface="Times New Roman"/>
            </a:endParaRPr>
          </a:p>
        </p:txBody>
      </p:sp>
      <p:sp>
        <p:nvSpPr>
          <p:cNvPr id="401" name="Google Shape;401;p51"/>
          <p:cNvSpPr txBox="1"/>
          <p:nvPr/>
        </p:nvSpPr>
        <p:spPr>
          <a:xfrm>
            <a:off x="720000" y="2877400"/>
            <a:ext cx="2679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PROFILE</a:t>
            </a:r>
            <a:endParaRPr sz="1600">
              <a:latin typeface="Assistant Light"/>
              <a:ea typeface="Assistant Light"/>
              <a:cs typeface="Assistant Light"/>
              <a:sym typeface="Assistant Light"/>
            </a:endParaRPr>
          </a:p>
        </p:txBody>
      </p:sp>
      <p:sp>
        <p:nvSpPr>
          <p:cNvPr id="402" name="Google Shape;402;p51"/>
          <p:cNvSpPr txBox="1"/>
          <p:nvPr/>
        </p:nvSpPr>
        <p:spPr>
          <a:xfrm>
            <a:off x="5536975" y="1450798"/>
            <a:ext cx="3000000" cy="144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i="1" lang="en" sz="1200">
                <a:solidFill>
                  <a:schemeClr val="lt1"/>
                </a:solidFill>
                <a:latin typeface="Times New Roman"/>
                <a:ea typeface="Times New Roman"/>
                <a:cs typeface="Times New Roman"/>
                <a:sym typeface="Times New Roman"/>
              </a:rPr>
              <a:t>“I want to expand my business based on user needs” </a:t>
            </a:r>
            <a:endParaRPr b="1" i="1"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 sz="1000">
                <a:solidFill>
                  <a:schemeClr val="lt1"/>
                </a:solidFill>
                <a:latin typeface="Times New Roman"/>
                <a:ea typeface="Times New Roman"/>
                <a:cs typeface="Times New Roman"/>
                <a:sym typeface="Times New Roman"/>
              </a:rPr>
              <a:t>John is a restaurateur who wants to expand his small business and wants insight on the cuisine and user requirements that influence their decision to order food item from a particular restaurant.</a:t>
            </a:r>
            <a:endParaRPr b="1" sz="1100">
              <a:solidFill>
                <a:schemeClr val="lt1"/>
              </a:solidFill>
              <a:latin typeface="Nunito Sans"/>
              <a:ea typeface="Nunito Sans"/>
              <a:cs typeface="Nunito Sans"/>
              <a:sym typeface="Nunito Sans"/>
            </a:endParaRPr>
          </a:p>
        </p:txBody>
      </p:sp>
      <p:sp>
        <p:nvSpPr>
          <p:cNvPr id="403" name="Google Shape;403;p51"/>
          <p:cNvSpPr txBox="1"/>
          <p:nvPr/>
        </p:nvSpPr>
        <p:spPr>
          <a:xfrm>
            <a:off x="5536975" y="3262300"/>
            <a:ext cx="3000000" cy="19971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n" sz="1100">
                <a:solidFill>
                  <a:schemeClr val="lt1"/>
                </a:solidFill>
                <a:latin typeface="Times New Roman"/>
                <a:ea typeface="Times New Roman"/>
                <a:cs typeface="Times New Roman"/>
                <a:sym typeface="Times New Roman"/>
              </a:rPr>
              <a:t>GOALS</a:t>
            </a:r>
            <a:r>
              <a:rPr b="1" lang="en" sz="800">
                <a:solidFill>
                  <a:schemeClr val="lt1"/>
                </a:solidFill>
                <a:latin typeface="Times New Roman"/>
                <a:ea typeface="Times New Roman"/>
                <a:cs typeface="Times New Roman"/>
                <a:sym typeface="Times New Roman"/>
              </a:rPr>
              <a:t>:</a:t>
            </a:r>
            <a:endParaRPr b="1" sz="8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lang="en" sz="1000">
                <a:solidFill>
                  <a:schemeClr val="lt1"/>
                </a:solidFill>
                <a:latin typeface="Times New Roman"/>
                <a:ea typeface="Times New Roman"/>
                <a:cs typeface="Times New Roman"/>
                <a:sym typeface="Times New Roman"/>
              </a:rPr>
              <a:t>Gain insights of users who view and order food items from food blog posts and eventually place order  from restaurants</a:t>
            </a:r>
            <a:endParaRPr sz="6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0"/>
              </a:spcAft>
              <a:buNone/>
            </a:pPr>
            <a:r>
              <a:rPr b="1" lang="en" sz="1100">
                <a:solidFill>
                  <a:schemeClr val="lt1"/>
                </a:solidFill>
                <a:latin typeface="Times New Roman"/>
                <a:ea typeface="Times New Roman"/>
                <a:cs typeface="Times New Roman"/>
                <a:sym typeface="Times New Roman"/>
              </a:rPr>
              <a:t>FRUSTRATIONS:</a:t>
            </a:r>
            <a:endParaRPr b="1" sz="11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800"/>
              </a:spcAft>
              <a:buNone/>
            </a:pPr>
            <a:r>
              <a:rPr lang="en" sz="1000">
                <a:solidFill>
                  <a:schemeClr val="lt1"/>
                </a:solidFill>
                <a:latin typeface="Times New Roman"/>
                <a:ea typeface="Times New Roman"/>
                <a:cs typeface="Times New Roman"/>
                <a:sym typeface="Times New Roman"/>
              </a:rPr>
              <a:t>Food blogging websites and applications put very little emphasis on business owners who want to understand the business trends and expand their business accordingly.</a:t>
            </a:r>
            <a:endParaRPr sz="800">
              <a:solidFill>
                <a:schemeClr val="lt1"/>
              </a:solidFill>
              <a:latin typeface="Assistant Light"/>
              <a:ea typeface="Assistant Light"/>
              <a:cs typeface="Assistant Light"/>
              <a:sym typeface="Assistant Light"/>
            </a:endParaRPr>
          </a:p>
        </p:txBody>
      </p:sp>
      <p:sp>
        <p:nvSpPr>
          <p:cNvPr id="404" name="Google Shape;404;p51"/>
          <p:cNvSpPr txBox="1"/>
          <p:nvPr/>
        </p:nvSpPr>
        <p:spPr>
          <a:xfrm>
            <a:off x="5605075" y="28774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GOALS AND FRUSTRATIONS</a:t>
            </a:r>
            <a:endParaRPr b="1" sz="1600"/>
          </a:p>
        </p:txBody>
      </p:sp>
      <p:sp>
        <p:nvSpPr>
          <p:cNvPr id="405" name="Google Shape;405;p51"/>
          <p:cNvSpPr txBox="1"/>
          <p:nvPr/>
        </p:nvSpPr>
        <p:spPr>
          <a:xfrm>
            <a:off x="5536975" y="10659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ABOUT USER</a:t>
            </a:r>
            <a:endParaRPr b="1"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ctrTitle"/>
          </p:nvPr>
        </p:nvSpPr>
        <p:spPr>
          <a:xfrm>
            <a:off x="3080975" y="405328"/>
            <a:ext cx="2982000" cy="4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 AND BASIC FLOW</a:t>
            </a:r>
            <a:endParaRPr>
              <a:solidFill>
                <a:schemeClr val="lt1"/>
              </a:solidFill>
            </a:endParaRPr>
          </a:p>
        </p:txBody>
      </p:sp>
      <p:sp>
        <p:nvSpPr>
          <p:cNvPr id="411" name="Google Shape;411;p52"/>
          <p:cNvSpPr txBox="1"/>
          <p:nvPr/>
        </p:nvSpPr>
        <p:spPr>
          <a:xfrm>
            <a:off x="104150" y="899425"/>
            <a:ext cx="249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USE CASE (HEAVYWEIGHT)</a:t>
            </a:r>
            <a:endParaRPr>
              <a:latin typeface="Assistant Light"/>
              <a:ea typeface="Assistant Light"/>
              <a:cs typeface="Assistant Light"/>
              <a:sym typeface="Assistant Light"/>
            </a:endParaRPr>
          </a:p>
        </p:txBody>
      </p:sp>
      <p:graphicFrame>
        <p:nvGraphicFramePr>
          <p:cNvPr id="412" name="Google Shape;412;p52"/>
          <p:cNvGraphicFramePr/>
          <p:nvPr/>
        </p:nvGraphicFramePr>
        <p:xfrm>
          <a:off x="730488" y="1378475"/>
          <a:ext cx="3000000" cy="3000000"/>
        </p:xfrm>
        <a:graphic>
          <a:graphicData uri="http://schemas.openxmlformats.org/drawingml/2006/table">
            <a:tbl>
              <a:tblPr>
                <a:noFill/>
                <a:tableStyleId>{AF7EFBCB-3167-44D3-8BE6-8BE11D6AF003}</a:tableStyleId>
              </a:tblPr>
              <a:tblGrid>
                <a:gridCol w="1399600"/>
                <a:gridCol w="6283425"/>
              </a:tblGrid>
              <a:tr h="3226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Actor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John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 Case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View the blogs posted different users and gain insights from same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760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Description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John wants to view blogs posted by users and see </a:t>
                      </a:r>
                      <a:r>
                        <a:rPr lang="en" sz="1000">
                          <a:latin typeface="Times New Roman"/>
                          <a:ea typeface="Times New Roman"/>
                          <a:cs typeface="Times New Roman"/>
                          <a:sym typeface="Times New Roman"/>
                        </a:rPr>
                        <a:t>impact</a:t>
                      </a:r>
                      <a:r>
                        <a:rPr lang="en" sz="1000">
                          <a:latin typeface="Times New Roman"/>
                          <a:ea typeface="Times New Roman"/>
                          <a:cs typeface="Times New Roman"/>
                          <a:sym typeface="Times New Roman"/>
                        </a:rPr>
                        <a:t> on business.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Pre-Condition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John </a:t>
                      </a:r>
                      <a:r>
                        <a:rPr lang="en" sz="1000">
                          <a:latin typeface="Times New Roman"/>
                          <a:ea typeface="Times New Roman"/>
                          <a:cs typeface="Times New Roman"/>
                          <a:sym typeface="Times New Roman"/>
                        </a:rPr>
                        <a:t>must have created account in the application to add comments and view detailed review.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Basic Flow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Login to the application, go to dashboard. Select location or business/restaurant name. View blogs available for that restaurant. See the ratings and comments by various users. If blogs are good, it will </a:t>
                      </a:r>
                      <a:r>
                        <a:rPr lang="en" sz="1000">
                          <a:latin typeface="Times New Roman"/>
                          <a:ea typeface="Times New Roman"/>
                          <a:cs typeface="Times New Roman"/>
                          <a:sym typeface="Times New Roman"/>
                        </a:rPr>
                        <a:t>attract</a:t>
                      </a:r>
                      <a:r>
                        <a:rPr lang="en" sz="1000">
                          <a:latin typeface="Times New Roman"/>
                          <a:ea typeface="Times New Roman"/>
                          <a:cs typeface="Times New Roman"/>
                          <a:sym typeface="Times New Roman"/>
                        </a:rPr>
                        <a:t> more users to those business thus promoting the same.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Login to the application, go to dashboard. Select location or business/restaurant name. View blogs available for that restaurant. See the ratings and comments by various users. Find out which restaurant has most rating and most comments. If the user is familiar with the restaurant, can add comments approving or disapproving with the blog content.</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ctrTitle"/>
          </p:nvPr>
        </p:nvSpPr>
        <p:spPr>
          <a:xfrm>
            <a:off x="3080975" y="405328"/>
            <a:ext cx="2982000" cy="4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AND ALTERNATE FLOWS</a:t>
            </a:r>
            <a:endParaRPr>
              <a:solidFill>
                <a:schemeClr val="lt1"/>
              </a:solidFill>
            </a:endParaRPr>
          </a:p>
        </p:txBody>
      </p:sp>
      <p:graphicFrame>
        <p:nvGraphicFramePr>
          <p:cNvPr id="418" name="Google Shape;418;p53"/>
          <p:cNvGraphicFramePr/>
          <p:nvPr/>
        </p:nvGraphicFramePr>
        <p:xfrm>
          <a:off x="1273500" y="1591300"/>
          <a:ext cx="3000000" cy="3000000"/>
        </p:xfrm>
        <a:graphic>
          <a:graphicData uri="http://schemas.openxmlformats.org/drawingml/2006/table">
            <a:tbl>
              <a:tblPr>
                <a:noFill/>
                <a:tableStyleId>{AF7EFBCB-3167-44D3-8BE6-8BE11D6AF003}</a:tableStyleId>
              </a:tblPr>
              <a:tblGrid>
                <a:gridCol w="1201750"/>
                <a:gridCol w="5395200"/>
              </a:tblGrid>
              <a:tr h="3226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Actor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John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 Case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John wants to research on impact of food bloggers on consumers.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Description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John wants to research on impact of food bloggers on consumers.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Pre-Condition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John must have an account in the application to gain insights.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Basic Flow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Search for authors with many blogs. Sort based on the author name. Find the popularity of the author from ratings on post, positive comments.</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Go to user dashboard, filter posts based on rating. Browse through comments to find what users like about the author’s post. Through comments find how authentic is the blog content. Find out percentage of bloggers who post images along with the text content.</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7A80"/>
        </a:solidFill>
      </p:bgPr>
    </p:bg>
    <p:spTree>
      <p:nvGrpSpPr>
        <p:cNvPr id="422" name="Shape 422"/>
        <p:cNvGrpSpPr/>
        <p:nvPr/>
      </p:nvGrpSpPr>
      <p:grpSpPr>
        <a:xfrm>
          <a:off x="0" y="0"/>
          <a:ext cx="0" cy="0"/>
          <a:chOff x="0" y="0"/>
          <a:chExt cx="0" cy="0"/>
        </a:xfrm>
      </p:grpSpPr>
      <p:sp>
        <p:nvSpPr>
          <p:cNvPr id="423" name="Google Shape;423;p54"/>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424" name="Google Shape;424;p54"/>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USER PERSONA 6: NANCY CUTTING</a:t>
            </a:r>
            <a:endParaRPr sz="2600">
              <a:solidFill>
                <a:schemeClr val="lt1"/>
              </a:solidFill>
            </a:endParaRPr>
          </a:p>
        </p:txBody>
      </p:sp>
      <p:pic>
        <p:nvPicPr>
          <p:cNvPr id="425" name="Google Shape;425;p54"/>
          <p:cNvPicPr preferRelativeResize="0"/>
          <p:nvPr/>
        </p:nvPicPr>
        <p:blipFill rotWithShape="1">
          <a:blip r:embed="rId3">
            <a:alphaModFix/>
          </a:blip>
          <a:srcRect b="29272" l="0" r="0" t="29272"/>
          <a:stretch/>
        </p:blipFill>
        <p:spPr>
          <a:xfrm>
            <a:off x="686175" y="1149925"/>
            <a:ext cx="2668926" cy="1660027"/>
          </a:xfrm>
          <a:prstGeom prst="rect">
            <a:avLst/>
          </a:prstGeom>
          <a:noFill/>
          <a:ln>
            <a:noFill/>
          </a:ln>
          <a:effectLst>
            <a:outerShdw blurRad="57150" rotWithShape="0" algn="bl" dir="5400000" dist="19050">
              <a:srgbClr val="000000">
                <a:alpha val="50000"/>
              </a:srgbClr>
            </a:outerShdw>
          </a:effectLst>
        </p:spPr>
      </p:pic>
      <p:sp>
        <p:nvSpPr>
          <p:cNvPr id="426" name="Google Shape;426;p54"/>
          <p:cNvSpPr txBox="1"/>
          <p:nvPr/>
        </p:nvSpPr>
        <p:spPr>
          <a:xfrm>
            <a:off x="686175" y="3132250"/>
            <a:ext cx="3192600" cy="21021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n" sz="800">
                <a:solidFill>
                  <a:schemeClr val="lt1"/>
                </a:solidFill>
                <a:latin typeface="Times New Roman"/>
                <a:ea typeface="Times New Roman"/>
                <a:cs typeface="Times New Roman"/>
                <a:sym typeface="Times New Roman"/>
              </a:rPr>
              <a:t>Name: Nancy Cutting</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800">
                <a:solidFill>
                  <a:schemeClr val="lt1"/>
                </a:solidFill>
                <a:latin typeface="Times New Roman"/>
                <a:ea typeface="Times New Roman"/>
                <a:cs typeface="Times New Roman"/>
                <a:sym typeface="Times New Roman"/>
              </a:rPr>
              <a:t>Age: 45</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800">
                <a:solidFill>
                  <a:schemeClr val="lt1"/>
                </a:solidFill>
                <a:latin typeface="Times New Roman"/>
                <a:ea typeface="Times New Roman"/>
                <a:cs typeface="Times New Roman"/>
                <a:sym typeface="Times New Roman"/>
              </a:rPr>
              <a:t>Occupation: Nurse</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800">
                <a:solidFill>
                  <a:schemeClr val="lt1"/>
                </a:solidFill>
                <a:latin typeface="Times New Roman"/>
                <a:ea typeface="Times New Roman"/>
                <a:cs typeface="Times New Roman"/>
                <a:sym typeface="Times New Roman"/>
              </a:rPr>
              <a:t>Household Income: 10000$ / year</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800">
                <a:solidFill>
                  <a:schemeClr val="lt1"/>
                </a:solidFill>
                <a:latin typeface="Times New Roman"/>
                <a:ea typeface="Times New Roman"/>
                <a:cs typeface="Times New Roman"/>
                <a:sym typeface="Times New Roman"/>
              </a:rPr>
              <a:t>Technical profile: Comfortable with technology, Uses a Macbook, 100 Mbps internet connection.</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800">
                <a:solidFill>
                  <a:schemeClr val="lt1"/>
                </a:solidFill>
                <a:latin typeface="Times New Roman"/>
                <a:ea typeface="Times New Roman"/>
                <a:cs typeface="Times New Roman"/>
                <a:sym typeface="Times New Roman"/>
              </a:rPr>
              <a:t> Internet use: 60% at Hospital and 20% at Home.</a:t>
            </a:r>
            <a:endParaRPr b="1" sz="8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rPr b="1" lang="en" sz="800">
                <a:solidFill>
                  <a:schemeClr val="lt1"/>
                </a:solidFill>
                <a:latin typeface="Times New Roman"/>
                <a:ea typeface="Times New Roman"/>
                <a:cs typeface="Times New Roman"/>
                <a:sym typeface="Times New Roman"/>
              </a:rPr>
              <a:t> Favorite sites: amazon, Macy's</a:t>
            </a:r>
            <a:endParaRPr b="1" sz="500">
              <a:solidFill>
                <a:schemeClr val="lt1"/>
              </a:solidFill>
              <a:latin typeface="Times New Roman"/>
              <a:ea typeface="Times New Roman"/>
              <a:cs typeface="Times New Roman"/>
              <a:sym typeface="Times New Roman"/>
            </a:endParaRPr>
          </a:p>
        </p:txBody>
      </p:sp>
      <p:sp>
        <p:nvSpPr>
          <p:cNvPr id="427" name="Google Shape;427;p54"/>
          <p:cNvSpPr txBox="1"/>
          <p:nvPr/>
        </p:nvSpPr>
        <p:spPr>
          <a:xfrm>
            <a:off x="720000" y="2877400"/>
            <a:ext cx="2679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PROFILE</a:t>
            </a:r>
            <a:endParaRPr sz="1600">
              <a:latin typeface="Assistant Light"/>
              <a:ea typeface="Assistant Light"/>
              <a:cs typeface="Assistant Light"/>
              <a:sym typeface="Assistant Light"/>
            </a:endParaRPr>
          </a:p>
        </p:txBody>
      </p:sp>
      <p:sp>
        <p:nvSpPr>
          <p:cNvPr id="428" name="Google Shape;428;p54"/>
          <p:cNvSpPr txBox="1"/>
          <p:nvPr/>
        </p:nvSpPr>
        <p:spPr>
          <a:xfrm>
            <a:off x="5536975" y="1450798"/>
            <a:ext cx="3000000" cy="16140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i="1" lang="en" sz="1000">
                <a:solidFill>
                  <a:schemeClr val="lt1"/>
                </a:solidFill>
                <a:latin typeface="Times New Roman"/>
                <a:ea typeface="Times New Roman"/>
                <a:cs typeface="Times New Roman"/>
                <a:sym typeface="Times New Roman"/>
              </a:rPr>
              <a:t>“I am a nurse, who loves serving people. Owing to the nature of my line of work, I can hardly afford time to take breaks and I prefer maximizing my time tending to patients who need medical assistance.”</a:t>
            </a:r>
            <a:endParaRPr b="1" i="1" sz="10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 sz="900">
                <a:solidFill>
                  <a:schemeClr val="lt1"/>
                </a:solidFill>
                <a:latin typeface="Times New Roman"/>
                <a:ea typeface="Times New Roman"/>
                <a:cs typeface="Times New Roman"/>
                <a:sym typeface="Times New Roman"/>
              </a:rPr>
              <a:t>Nancy is a nurse and mother of 2 children. She doesn't have enough time to cook food on a regular basis and cannot search through different restaurants to order food from during shifts.</a:t>
            </a:r>
            <a:endParaRPr b="1" sz="900">
              <a:solidFill>
                <a:schemeClr val="lt1"/>
              </a:solidFill>
              <a:latin typeface="Nunito Sans"/>
              <a:ea typeface="Nunito Sans"/>
              <a:cs typeface="Nunito Sans"/>
              <a:sym typeface="Nunito Sans"/>
            </a:endParaRPr>
          </a:p>
        </p:txBody>
      </p:sp>
      <p:sp>
        <p:nvSpPr>
          <p:cNvPr id="429" name="Google Shape;429;p54"/>
          <p:cNvSpPr txBox="1"/>
          <p:nvPr/>
        </p:nvSpPr>
        <p:spPr>
          <a:xfrm>
            <a:off x="5536975" y="3262300"/>
            <a:ext cx="3000000" cy="19842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0"/>
              </a:spcAft>
              <a:buNone/>
            </a:pPr>
            <a:r>
              <a:rPr b="1" lang="en" sz="1100">
                <a:solidFill>
                  <a:schemeClr val="lt1"/>
                </a:solidFill>
                <a:latin typeface="Times New Roman"/>
                <a:ea typeface="Times New Roman"/>
                <a:cs typeface="Times New Roman"/>
                <a:sym typeface="Times New Roman"/>
              </a:rPr>
              <a:t>GOALS</a:t>
            </a:r>
            <a:r>
              <a:rPr b="1" lang="en" sz="800">
                <a:solidFill>
                  <a:schemeClr val="lt1"/>
                </a:solidFill>
                <a:latin typeface="Times New Roman"/>
                <a:ea typeface="Times New Roman"/>
                <a:cs typeface="Times New Roman"/>
                <a:sym typeface="Times New Roman"/>
              </a:rPr>
              <a:t>:</a:t>
            </a:r>
            <a:endParaRPr b="1" sz="8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000">
                <a:solidFill>
                  <a:schemeClr val="lt1"/>
                </a:solidFill>
                <a:latin typeface="Times New Roman"/>
                <a:ea typeface="Times New Roman"/>
                <a:cs typeface="Times New Roman"/>
                <a:sym typeface="Times New Roman"/>
              </a:rPr>
              <a:t>Nancy wants to order food with minimal wait time for delivery.She opts to order food from restaurants closest to her and which has best reviews available by good bloggers.</a:t>
            </a:r>
            <a:endParaRPr sz="600">
              <a:solidFill>
                <a:schemeClr val="lt1"/>
              </a:solidFill>
              <a:latin typeface="Times New Roman"/>
              <a:ea typeface="Times New Roman"/>
              <a:cs typeface="Times New Roman"/>
              <a:sym typeface="Times New Roman"/>
            </a:endParaRPr>
          </a:p>
          <a:p>
            <a:pPr indent="0" lvl="0" marL="0" rtl="0" algn="l">
              <a:lnSpc>
                <a:spcPct val="106999"/>
              </a:lnSpc>
              <a:spcBef>
                <a:spcPts val="1200"/>
              </a:spcBef>
              <a:spcAft>
                <a:spcPts val="0"/>
              </a:spcAft>
              <a:buNone/>
            </a:pPr>
            <a:r>
              <a:rPr b="1" lang="en" sz="1100">
                <a:solidFill>
                  <a:schemeClr val="lt1"/>
                </a:solidFill>
                <a:latin typeface="Times New Roman"/>
                <a:ea typeface="Times New Roman"/>
                <a:cs typeface="Times New Roman"/>
                <a:sym typeface="Times New Roman"/>
              </a:rPr>
              <a:t>FRUSTRATIONS:</a:t>
            </a:r>
            <a:endParaRPr b="1" sz="1100">
              <a:solidFill>
                <a:schemeClr val="lt1"/>
              </a:solidFill>
              <a:latin typeface="Times New Roman"/>
              <a:ea typeface="Times New Roman"/>
              <a:cs typeface="Times New Roman"/>
              <a:sym typeface="Times New Roman"/>
            </a:endParaRPr>
          </a:p>
          <a:p>
            <a:pPr indent="0" lvl="0" marL="0" rtl="0" algn="l">
              <a:lnSpc>
                <a:spcPct val="106999"/>
              </a:lnSpc>
              <a:spcBef>
                <a:spcPts val="800"/>
              </a:spcBef>
              <a:spcAft>
                <a:spcPts val="800"/>
              </a:spcAft>
              <a:buNone/>
            </a:pPr>
            <a:r>
              <a:rPr lang="en" sz="1000">
                <a:solidFill>
                  <a:schemeClr val="lt1"/>
                </a:solidFill>
                <a:latin typeface="Times New Roman"/>
                <a:ea typeface="Times New Roman"/>
                <a:cs typeface="Times New Roman"/>
                <a:sym typeface="Times New Roman"/>
              </a:rPr>
              <a:t>Busy work hours and minimal breaks leave very little time for her to browse restaurants/food items.</a:t>
            </a:r>
            <a:endParaRPr sz="600">
              <a:solidFill>
                <a:schemeClr val="lt1"/>
              </a:solidFill>
              <a:latin typeface="Assistant Light"/>
              <a:ea typeface="Assistant Light"/>
              <a:cs typeface="Assistant Light"/>
              <a:sym typeface="Assistant Light"/>
            </a:endParaRPr>
          </a:p>
        </p:txBody>
      </p:sp>
      <p:sp>
        <p:nvSpPr>
          <p:cNvPr id="430" name="Google Shape;430;p54"/>
          <p:cNvSpPr txBox="1"/>
          <p:nvPr/>
        </p:nvSpPr>
        <p:spPr>
          <a:xfrm>
            <a:off x="5605075" y="29512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GOALS AND FRUSTRATIONS</a:t>
            </a:r>
            <a:endParaRPr b="1" sz="1600"/>
          </a:p>
        </p:txBody>
      </p:sp>
      <p:sp>
        <p:nvSpPr>
          <p:cNvPr id="431" name="Google Shape;431;p54"/>
          <p:cNvSpPr txBox="1"/>
          <p:nvPr/>
        </p:nvSpPr>
        <p:spPr>
          <a:xfrm>
            <a:off x="5536975" y="10659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Nunito Sans"/>
                <a:ea typeface="Nunito Sans"/>
                <a:cs typeface="Nunito Sans"/>
                <a:sym typeface="Nunito Sans"/>
              </a:rPr>
              <a:t>ABOUT USER</a:t>
            </a:r>
            <a:endParaRPr b="1"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5"/>
          <p:cNvSpPr txBox="1"/>
          <p:nvPr>
            <p:ph type="ctrTitle"/>
          </p:nvPr>
        </p:nvSpPr>
        <p:spPr>
          <a:xfrm>
            <a:off x="3080975" y="405328"/>
            <a:ext cx="2982000" cy="4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 AND BASIC FLOW</a:t>
            </a:r>
            <a:endParaRPr>
              <a:solidFill>
                <a:schemeClr val="lt1"/>
              </a:solidFill>
            </a:endParaRPr>
          </a:p>
        </p:txBody>
      </p:sp>
      <p:graphicFrame>
        <p:nvGraphicFramePr>
          <p:cNvPr id="437" name="Google Shape;437;p55"/>
          <p:cNvGraphicFramePr/>
          <p:nvPr/>
        </p:nvGraphicFramePr>
        <p:xfrm>
          <a:off x="604525" y="1425775"/>
          <a:ext cx="3000000" cy="3000000"/>
        </p:xfrm>
        <a:graphic>
          <a:graphicData uri="http://schemas.openxmlformats.org/drawingml/2006/table">
            <a:tbl>
              <a:tblPr>
                <a:noFill/>
                <a:tableStyleId>{AF7EFBCB-3167-44D3-8BE6-8BE11D6AF003}</a:tableStyleId>
              </a:tblPr>
              <a:tblGrid>
                <a:gridCol w="1360150"/>
                <a:gridCol w="6106175"/>
              </a:tblGrid>
              <a:tr h="3226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Actor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Nancy</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 Case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Order food with minimal estimate time of delivery.</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Description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Nancy wants to spend minimal time on lunch breaks to tend to patients as quickly as possible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Pre-Condition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Users should have a laptop or mobile to access the website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Basic Flow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Search for restaurants closest to her workplace or order dish with minimal prep time.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Filter restaurants based on proximity/location from her </a:t>
                      </a:r>
                      <a:r>
                        <a:rPr lang="en" sz="1000">
                          <a:latin typeface="Times New Roman"/>
                          <a:ea typeface="Times New Roman"/>
                          <a:cs typeface="Times New Roman"/>
                          <a:sym typeface="Times New Roman"/>
                        </a:rPr>
                        <a:t>workplace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240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2</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Customize user profile to get blog posts based on restaurant location/minimal food prep time.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6"/>
          <p:cNvSpPr txBox="1"/>
          <p:nvPr>
            <p:ph type="ctrTitle"/>
          </p:nvPr>
        </p:nvSpPr>
        <p:spPr>
          <a:xfrm>
            <a:off x="3024313" y="3"/>
            <a:ext cx="2982000" cy="4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AND </a:t>
            </a:r>
            <a:r>
              <a:rPr lang="en"/>
              <a:t>ALTERNATE FLOWS</a:t>
            </a:r>
            <a:endParaRPr>
              <a:solidFill>
                <a:schemeClr val="lt1"/>
              </a:solidFill>
            </a:endParaRPr>
          </a:p>
        </p:txBody>
      </p:sp>
      <p:graphicFrame>
        <p:nvGraphicFramePr>
          <p:cNvPr id="443" name="Google Shape;443;p56"/>
          <p:cNvGraphicFramePr/>
          <p:nvPr/>
        </p:nvGraphicFramePr>
        <p:xfrm>
          <a:off x="730488" y="1378475"/>
          <a:ext cx="3000000" cy="3000000"/>
        </p:xfrm>
        <a:graphic>
          <a:graphicData uri="http://schemas.openxmlformats.org/drawingml/2006/table">
            <a:tbl>
              <a:tblPr>
                <a:noFill/>
                <a:tableStyleId>{AF7EFBCB-3167-44D3-8BE6-8BE11D6AF003}</a:tableStyleId>
              </a:tblPr>
              <a:tblGrid>
                <a:gridCol w="1399600"/>
                <a:gridCol w="6283425"/>
              </a:tblGrid>
              <a:tr h="3226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Actor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Nancy</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Use Case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View the blogs posted by self</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76000">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Description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Nancy wants to view the blogs that she has posted in the application, read comments, check status after posting a new blog. My Blogs page can be used to view the blogs posted by a user.</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Pre-Condition</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Nancy must have created account in the application and must have at least 1 blog posted.</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Basic Flow</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Login to the application, go to dashboard. At the bottom, there are 4 menu options, click on the 3rd from left to view the list of blogs posted by ownself.</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232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1</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Login to the application, go to dashboard. At the bottom, there are 4 menu options, click on rightmost Profile icon. This will give list of available options. Click on My Blogs option to view the list of blogs posted by ownself.</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2407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Alternate Flow 2</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Login to the application, go to dashboard. At the bottom, there are 4 menu options, click on 2nd option from left- write a blog option. This will take you to Write a Blog page. Enter necessary details and create the blog. At the end an alert will popup with option to navigate to My Blogs page.</a:t>
                      </a:r>
                      <a:endParaRPr sz="1000">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444" name="Google Shape;444;p56"/>
          <p:cNvSpPr txBox="1"/>
          <p:nvPr/>
        </p:nvSpPr>
        <p:spPr>
          <a:xfrm>
            <a:off x="638800" y="934925"/>
            <a:ext cx="18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Light"/>
                <a:ea typeface="Assistant Light"/>
                <a:cs typeface="Assistant Light"/>
                <a:sym typeface="Assistant Light"/>
              </a:rPr>
              <a:t>Heavyweight Use Case</a:t>
            </a:r>
            <a:endParaRPr>
              <a:latin typeface="Assistant Light"/>
              <a:ea typeface="Assistant Light"/>
              <a:cs typeface="Assistant Light"/>
              <a:sym typeface="Assistan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130" name="Google Shape;130;p21"/>
          <p:cNvSpPr txBox="1"/>
          <p:nvPr>
            <p:ph type="ctrTitle"/>
          </p:nvPr>
        </p:nvSpPr>
        <p:spPr>
          <a:xfrm>
            <a:off x="0" y="179437"/>
            <a:ext cx="3867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OVERVIEW</a:t>
            </a:r>
            <a:endParaRPr sz="2600">
              <a:solidFill>
                <a:schemeClr val="lt1"/>
              </a:solidFill>
            </a:endParaRPr>
          </a:p>
        </p:txBody>
      </p:sp>
      <p:sp>
        <p:nvSpPr>
          <p:cNvPr id="131" name="Google Shape;131;p21"/>
          <p:cNvSpPr txBox="1"/>
          <p:nvPr>
            <p:ph idx="1" type="subTitle"/>
          </p:nvPr>
        </p:nvSpPr>
        <p:spPr>
          <a:xfrm>
            <a:off x="0" y="1232900"/>
            <a:ext cx="4041300" cy="3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Proposed a UI/UX design and testing  project for a food blogging web application.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With wide, ubiquitous presence of food delivery and blogging applications. We wanted to present an application with an unrivalled interface that will provide a seamless, transparent user experience which is conducive to deliver user needs </a:t>
            </a:r>
            <a:r>
              <a:rPr lang="en" sz="1600"/>
              <a:t>efficiently, resulting in user retention to the application for posting food pics, recipes, food/restaurant reviews and ratings, suggestions, tips and much more.</a:t>
            </a:r>
            <a:endParaRPr sz="1600"/>
          </a:p>
        </p:txBody>
      </p:sp>
      <p:pic>
        <p:nvPicPr>
          <p:cNvPr id="132" name="Google Shape;132;p21"/>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48" name="Shape 448"/>
        <p:cNvGrpSpPr/>
        <p:nvPr/>
      </p:nvGrpSpPr>
      <p:grpSpPr>
        <a:xfrm>
          <a:off x="0" y="0"/>
          <a:ext cx="0" cy="0"/>
          <a:chOff x="0" y="0"/>
          <a:chExt cx="0" cy="0"/>
        </a:xfrm>
      </p:grpSpPr>
      <p:sp>
        <p:nvSpPr>
          <p:cNvPr id="449" name="Google Shape;449;p5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UX RESEARCH </a:t>
            </a:r>
            <a:endParaRPr/>
          </a:p>
          <a:p>
            <a:pPr indent="0" lvl="0" marL="0" rtl="0" algn="r">
              <a:spcBef>
                <a:spcPts val="0"/>
              </a:spcBef>
              <a:spcAft>
                <a:spcPts val="0"/>
              </a:spcAft>
              <a:buNone/>
            </a:pPr>
            <a:r>
              <a:rPr lang="en"/>
              <a:t>METHODS</a:t>
            </a:r>
            <a:endParaRPr/>
          </a:p>
        </p:txBody>
      </p:sp>
      <p:sp>
        <p:nvSpPr>
          <p:cNvPr id="450" name="Google Shape;450;p57"/>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10</a:t>
            </a:r>
            <a:r>
              <a:rPr lang="en"/>
              <a:t> </a:t>
            </a:r>
            <a:endParaRPr/>
          </a:p>
        </p:txBody>
      </p:sp>
      <p:pic>
        <p:nvPicPr>
          <p:cNvPr id="451" name="Google Shape;451;p57"/>
          <p:cNvPicPr preferRelativeResize="0"/>
          <p:nvPr/>
        </p:nvPicPr>
        <p:blipFill>
          <a:blip r:embed="rId3">
            <a:alphaModFix/>
          </a:blip>
          <a:stretch>
            <a:fillRect/>
          </a:stretch>
        </p:blipFill>
        <p:spPr>
          <a:xfrm>
            <a:off x="304800" y="714013"/>
            <a:ext cx="3715465" cy="371546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8"/>
          <p:cNvSpPr txBox="1"/>
          <p:nvPr>
            <p:ph type="ctrTitle"/>
          </p:nvPr>
        </p:nvSpPr>
        <p:spPr>
          <a:xfrm>
            <a:off x="1824850" y="195450"/>
            <a:ext cx="5253900" cy="585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t>           </a:t>
            </a:r>
            <a:r>
              <a:rPr lang="en" sz="2600"/>
              <a:t>UX RESEARCH METHODS</a:t>
            </a:r>
            <a:endParaRPr sz="2600"/>
          </a:p>
        </p:txBody>
      </p:sp>
      <p:sp>
        <p:nvSpPr>
          <p:cNvPr id="458" name="Google Shape;458;p58"/>
          <p:cNvSpPr/>
          <p:nvPr/>
        </p:nvSpPr>
        <p:spPr>
          <a:xfrm>
            <a:off x="2739175" y="2389450"/>
            <a:ext cx="3027600" cy="25293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9" name="Google Shape;459;p58"/>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FONT STYLE</a:t>
            </a:r>
            <a:endParaRPr>
              <a:solidFill>
                <a:schemeClr val="lt1"/>
              </a:solidFill>
            </a:endParaRPr>
          </a:p>
        </p:txBody>
      </p:sp>
      <p:sp>
        <p:nvSpPr>
          <p:cNvPr id="460" name="Google Shape;460;p58"/>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61" name="Google Shape;461;p58"/>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8"/>
          <p:cNvSpPr/>
          <p:nvPr/>
        </p:nvSpPr>
        <p:spPr>
          <a:xfrm>
            <a:off x="487525" y="1120375"/>
            <a:ext cx="2882100" cy="2529300"/>
          </a:xfrm>
          <a:prstGeom prst="hexagon">
            <a:avLst>
              <a:gd fmla="val 25000"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8"/>
          <p:cNvSpPr txBox="1"/>
          <p:nvPr/>
        </p:nvSpPr>
        <p:spPr>
          <a:xfrm>
            <a:off x="1117975" y="1302688"/>
            <a:ext cx="162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DIARY STUDY </a:t>
            </a:r>
            <a:endParaRPr b="1">
              <a:solidFill>
                <a:schemeClr val="lt1"/>
              </a:solidFill>
              <a:latin typeface="Assistant"/>
              <a:ea typeface="Assistant"/>
              <a:cs typeface="Assistant"/>
              <a:sym typeface="Assistant"/>
            </a:endParaRPr>
          </a:p>
        </p:txBody>
      </p:sp>
      <p:sp>
        <p:nvSpPr>
          <p:cNvPr id="464" name="Google Shape;464;p58"/>
          <p:cNvSpPr txBox="1"/>
          <p:nvPr/>
        </p:nvSpPr>
        <p:spPr>
          <a:xfrm>
            <a:off x="967600" y="1850300"/>
            <a:ext cx="1884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ssistant Light"/>
                <a:ea typeface="Assistant Light"/>
                <a:cs typeface="Assistant Light"/>
                <a:sym typeface="Assistant Light"/>
              </a:rPr>
              <a:t>Logged End user habits and interactions whilst using the application to identify user behavioral patterns, issues with features and functionalities of the application.</a:t>
            </a:r>
            <a:endParaRPr sz="1200">
              <a:solidFill>
                <a:schemeClr val="lt1"/>
              </a:solidFill>
              <a:latin typeface="Assistant Light"/>
              <a:ea typeface="Assistant Light"/>
              <a:cs typeface="Assistant Light"/>
              <a:sym typeface="Assistant Light"/>
            </a:endParaRPr>
          </a:p>
        </p:txBody>
      </p:sp>
      <p:sp>
        <p:nvSpPr>
          <p:cNvPr id="465" name="Google Shape;465;p58"/>
          <p:cNvSpPr/>
          <p:nvPr/>
        </p:nvSpPr>
        <p:spPr>
          <a:xfrm>
            <a:off x="5146850" y="1120375"/>
            <a:ext cx="2882100" cy="2529300"/>
          </a:xfrm>
          <a:prstGeom prst="hexagon">
            <a:avLst>
              <a:gd fmla="val 25000"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8"/>
          <p:cNvSpPr txBox="1"/>
          <p:nvPr/>
        </p:nvSpPr>
        <p:spPr>
          <a:xfrm>
            <a:off x="3442375" y="2606288"/>
            <a:ext cx="162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INTERACTIVE PROTOTYPING</a:t>
            </a:r>
            <a:endParaRPr b="1">
              <a:solidFill>
                <a:schemeClr val="lt1"/>
              </a:solidFill>
              <a:latin typeface="Assistant"/>
              <a:ea typeface="Assistant"/>
              <a:cs typeface="Assistant"/>
              <a:sym typeface="Assistant"/>
            </a:endParaRPr>
          </a:p>
        </p:txBody>
      </p:sp>
      <p:sp>
        <p:nvSpPr>
          <p:cNvPr id="467" name="Google Shape;467;p58"/>
          <p:cNvSpPr txBox="1"/>
          <p:nvPr/>
        </p:nvSpPr>
        <p:spPr>
          <a:xfrm>
            <a:off x="3310825" y="3221900"/>
            <a:ext cx="1884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ssistant Light"/>
                <a:ea typeface="Assistant Light"/>
                <a:cs typeface="Assistant Light"/>
                <a:sym typeface="Assistant Light"/>
              </a:rPr>
              <a:t>Created product prototype using Balsamic tool to help visualize,understand and test product design, interactions and flows.</a:t>
            </a:r>
            <a:endParaRPr sz="1200">
              <a:solidFill>
                <a:schemeClr val="lt1"/>
              </a:solidFill>
              <a:latin typeface="Assistant Light"/>
              <a:ea typeface="Assistant Light"/>
              <a:cs typeface="Assistant Light"/>
              <a:sym typeface="Assistant Light"/>
            </a:endParaRPr>
          </a:p>
        </p:txBody>
      </p:sp>
      <p:sp>
        <p:nvSpPr>
          <p:cNvPr id="468" name="Google Shape;468;p58"/>
          <p:cNvSpPr txBox="1"/>
          <p:nvPr/>
        </p:nvSpPr>
        <p:spPr>
          <a:xfrm>
            <a:off x="5777300" y="1358213"/>
            <a:ext cx="162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USABILITY-BUG REVIEW</a:t>
            </a:r>
            <a:endParaRPr b="1">
              <a:solidFill>
                <a:schemeClr val="lt1"/>
              </a:solidFill>
              <a:latin typeface="Assistant"/>
              <a:ea typeface="Assistant"/>
              <a:cs typeface="Assistant"/>
              <a:sym typeface="Assistant"/>
            </a:endParaRPr>
          </a:p>
        </p:txBody>
      </p:sp>
      <p:sp>
        <p:nvSpPr>
          <p:cNvPr id="469" name="Google Shape;469;p58"/>
          <p:cNvSpPr txBox="1"/>
          <p:nvPr/>
        </p:nvSpPr>
        <p:spPr>
          <a:xfrm>
            <a:off x="5645750" y="1923325"/>
            <a:ext cx="1884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ssistant Light"/>
                <a:ea typeface="Assistant Light"/>
                <a:cs typeface="Assistant Light"/>
                <a:sym typeface="Assistant Light"/>
              </a:rPr>
              <a:t>Defined 4W’s of evaluation (Who,What,Why,Where) to </a:t>
            </a:r>
            <a:r>
              <a:rPr lang="en" sz="1200">
                <a:solidFill>
                  <a:schemeClr val="lt1"/>
                </a:solidFill>
                <a:latin typeface="Assistant Light"/>
                <a:ea typeface="Assistant Light"/>
                <a:cs typeface="Assistant Light"/>
                <a:sym typeface="Assistant Light"/>
              </a:rPr>
              <a:t>walk through</a:t>
            </a:r>
            <a:r>
              <a:rPr lang="en" sz="1200">
                <a:solidFill>
                  <a:schemeClr val="lt1"/>
                </a:solidFill>
                <a:latin typeface="Assistant Light"/>
                <a:ea typeface="Assistant Light"/>
                <a:cs typeface="Assistant Light"/>
                <a:sym typeface="Assistant Light"/>
              </a:rPr>
              <a:t> each scenario and keep track of features and functions of the product.</a:t>
            </a:r>
            <a:endParaRPr sz="1200">
              <a:solidFill>
                <a:schemeClr val="lt1"/>
              </a:solidFill>
              <a:latin typeface="Assistant Light"/>
              <a:ea typeface="Assistant Light"/>
              <a:cs typeface="Assistant Light"/>
              <a:sym typeface="Assistant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73" name="Shape 473"/>
        <p:cNvGrpSpPr/>
        <p:nvPr/>
      </p:nvGrpSpPr>
      <p:grpSpPr>
        <a:xfrm>
          <a:off x="0" y="0"/>
          <a:ext cx="0" cy="0"/>
          <a:chOff x="0" y="0"/>
          <a:chExt cx="0" cy="0"/>
        </a:xfrm>
      </p:grpSpPr>
      <p:sp>
        <p:nvSpPr>
          <p:cNvPr id="474" name="Google Shape;474;p59"/>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INTERACTIVE </a:t>
            </a:r>
            <a:endParaRPr/>
          </a:p>
          <a:p>
            <a:pPr indent="0" lvl="0" marL="0" rtl="0" algn="l">
              <a:spcBef>
                <a:spcPts val="0"/>
              </a:spcBef>
              <a:spcAft>
                <a:spcPts val="0"/>
              </a:spcAft>
              <a:buNone/>
            </a:pPr>
            <a:r>
              <a:rPr lang="en"/>
              <a:t>PROTOTYPES</a:t>
            </a:r>
            <a:endParaRPr/>
          </a:p>
        </p:txBody>
      </p:sp>
      <p:sp>
        <p:nvSpPr>
          <p:cNvPr id="475" name="Google Shape;475;p59"/>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sp>
        <p:nvSpPr>
          <p:cNvPr id="476" name="Google Shape;476;p59"/>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7" name="Google Shape;477;p59"/>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0"/>
          <p:cNvSpPr txBox="1"/>
          <p:nvPr>
            <p:ph idx="1" type="body"/>
          </p:nvPr>
        </p:nvSpPr>
        <p:spPr>
          <a:xfrm>
            <a:off x="2780100" y="2134800"/>
            <a:ext cx="3583800" cy="1476000"/>
          </a:xfrm>
          <a:prstGeom prst="rect">
            <a:avLst/>
          </a:prstGeom>
        </p:spPr>
        <p:txBody>
          <a:bodyPr anchorCtr="0" anchor="ctr" bIns="91425" lIns="91425" spcFirstLastPara="1" rIns="91425" wrap="square" tIns="91425">
            <a:noAutofit/>
          </a:bodyPr>
          <a:lstStyle/>
          <a:p>
            <a:pPr indent="0" lvl="0" marL="0" rtl="0" algn="ctr">
              <a:spcBef>
                <a:spcPts val="300"/>
              </a:spcBef>
              <a:spcAft>
                <a:spcPts val="0"/>
              </a:spcAft>
              <a:buNone/>
            </a:pPr>
            <a:r>
              <a:rPr b="1" lang="en">
                <a:latin typeface="Assistant"/>
                <a:ea typeface="Assistant"/>
                <a:cs typeface="Assistant"/>
                <a:sym typeface="Assistant"/>
              </a:rPr>
              <a:t>TEAM MEMBERS:</a:t>
            </a:r>
            <a:endParaRPr b="1">
              <a:latin typeface="Assistant"/>
              <a:ea typeface="Assistant"/>
              <a:cs typeface="Assistant"/>
              <a:sym typeface="Assistant"/>
            </a:endParaRPr>
          </a:p>
          <a:p>
            <a:pPr indent="0" lvl="0" marL="0" rtl="0" algn="ctr">
              <a:spcBef>
                <a:spcPts val="300"/>
              </a:spcBef>
              <a:spcAft>
                <a:spcPts val="0"/>
              </a:spcAft>
              <a:buNone/>
            </a:pPr>
            <a:r>
              <a:rPr lang="en"/>
              <a:t>ANKITA SENAPATI</a:t>
            </a:r>
            <a:endParaRPr/>
          </a:p>
          <a:p>
            <a:pPr indent="0" lvl="0" marL="0" rtl="0" algn="ctr">
              <a:spcBef>
                <a:spcPts val="300"/>
              </a:spcBef>
              <a:spcAft>
                <a:spcPts val="0"/>
              </a:spcAft>
              <a:buNone/>
            </a:pPr>
            <a:r>
              <a:rPr lang="en"/>
              <a:t>MERWIN ROY</a:t>
            </a:r>
            <a:endParaRPr/>
          </a:p>
          <a:p>
            <a:pPr indent="0" lvl="0" marL="0" rtl="0" algn="ctr">
              <a:spcBef>
                <a:spcPts val="300"/>
              </a:spcBef>
              <a:spcAft>
                <a:spcPts val="0"/>
              </a:spcAft>
              <a:buNone/>
            </a:pPr>
            <a:r>
              <a:rPr lang="en"/>
              <a:t>ANUSHA POOJARY</a:t>
            </a:r>
            <a:endParaRPr/>
          </a:p>
          <a:p>
            <a:pPr indent="0" lvl="0" marL="0" rtl="0" algn="ctr">
              <a:spcBef>
                <a:spcPts val="300"/>
              </a:spcBef>
              <a:spcAft>
                <a:spcPts val="0"/>
              </a:spcAft>
              <a:buNone/>
            </a:pPr>
            <a:r>
              <a:rPr lang="en"/>
              <a:t>SURBHI PARIHAR</a:t>
            </a:r>
            <a:endParaRPr/>
          </a:p>
          <a:p>
            <a:pPr indent="0" lvl="0" marL="0" rtl="0" algn="ctr">
              <a:spcBef>
                <a:spcPts val="300"/>
              </a:spcBef>
              <a:spcAft>
                <a:spcPts val="0"/>
              </a:spcAft>
              <a:buNone/>
            </a:pPr>
            <a:r>
              <a:rPr lang="en"/>
              <a:t>KRISHNA PAL SINGH</a:t>
            </a:r>
            <a:endParaRPr/>
          </a:p>
        </p:txBody>
      </p:sp>
      <p:sp>
        <p:nvSpPr>
          <p:cNvPr id="483" name="Google Shape;483;p6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7A80"/>
        </a:solidFill>
      </p:bgPr>
    </p:bg>
    <p:spTree>
      <p:nvGrpSpPr>
        <p:cNvPr id="136" name="Shape 136"/>
        <p:cNvGrpSpPr/>
        <p:nvPr/>
      </p:nvGrpSpPr>
      <p:grpSpPr>
        <a:xfrm>
          <a:off x="0" y="0"/>
          <a:ext cx="0" cy="0"/>
          <a:chOff x="0" y="0"/>
          <a:chExt cx="0" cy="0"/>
        </a:xfrm>
      </p:grpSpPr>
      <p:sp>
        <p:nvSpPr>
          <p:cNvPr id="137" name="Google Shape;137;p22"/>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 STATEMENT</a:t>
            </a:r>
            <a:endParaRPr/>
          </a:p>
        </p:txBody>
      </p:sp>
      <p:sp>
        <p:nvSpPr>
          <p:cNvPr id="138" name="Google Shape;138;p22"/>
          <p:cNvSpPr txBox="1"/>
          <p:nvPr>
            <p:ph idx="2" type="title"/>
          </p:nvPr>
        </p:nvSpPr>
        <p:spPr>
          <a:xfrm>
            <a:off x="4322366" y="1753435"/>
            <a:ext cx="2979300" cy="7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pic>
        <p:nvPicPr>
          <p:cNvPr id="139" name="Google Shape;139;p22"/>
          <p:cNvPicPr preferRelativeResize="0"/>
          <p:nvPr/>
        </p:nvPicPr>
        <p:blipFill>
          <a:blip r:embed="rId3">
            <a:alphaModFix/>
          </a:blip>
          <a:stretch>
            <a:fillRect/>
          </a:stretch>
        </p:blipFill>
        <p:spPr>
          <a:xfrm>
            <a:off x="450550" y="972213"/>
            <a:ext cx="3569725" cy="3569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145" name="Google Shape;145;p23"/>
          <p:cNvSpPr txBox="1"/>
          <p:nvPr>
            <p:ph type="ctrTitle"/>
          </p:nvPr>
        </p:nvSpPr>
        <p:spPr>
          <a:xfrm>
            <a:off x="0" y="179425"/>
            <a:ext cx="38733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PROBLEM STATEMENT</a:t>
            </a:r>
            <a:endParaRPr sz="2600">
              <a:solidFill>
                <a:schemeClr val="lt1"/>
              </a:solidFill>
            </a:endParaRPr>
          </a:p>
        </p:txBody>
      </p:sp>
      <p:sp>
        <p:nvSpPr>
          <p:cNvPr id="146" name="Google Shape;146;p23"/>
          <p:cNvSpPr txBox="1"/>
          <p:nvPr>
            <p:ph idx="1" type="subTitle"/>
          </p:nvPr>
        </p:nvSpPr>
        <p:spPr>
          <a:xfrm>
            <a:off x="0" y="1111100"/>
            <a:ext cx="4041300" cy="3854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Bloggers have a </a:t>
            </a:r>
            <a:r>
              <a:rPr lang="en" sz="1300"/>
              <a:t>difficult time in finding a platform, especially for something as niche as food blogging. The application helps bloggers and other stakeholders connect.</a:t>
            </a:r>
            <a:endParaRPr sz="1300"/>
          </a:p>
          <a:p>
            <a:pPr indent="-311150" lvl="0" marL="457200" rtl="0" algn="l">
              <a:spcBef>
                <a:spcPts val="0"/>
              </a:spcBef>
              <a:spcAft>
                <a:spcPts val="0"/>
              </a:spcAft>
              <a:buSzPts val="1300"/>
              <a:buChar char="●"/>
            </a:pPr>
            <a:r>
              <a:rPr lang="en" sz="1300"/>
              <a:t>Users on a time crunch have difficulty following a recipe for meal preparation, the platform can provide step by step guidance for a variety of cuisines.</a:t>
            </a:r>
            <a:endParaRPr sz="1300"/>
          </a:p>
          <a:p>
            <a:pPr indent="-311150" lvl="0" marL="457200" rtl="0" algn="l">
              <a:spcBef>
                <a:spcPts val="0"/>
              </a:spcBef>
              <a:spcAft>
                <a:spcPts val="0"/>
              </a:spcAft>
              <a:buSzPts val="1300"/>
              <a:buChar char="●"/>
            </a:pPr>
            <a:r>
              <a:rPr lang="en" sz="1300"/>
              <a:t>The platform can become a common yet reliable interface for restaurant/cuisine reviews and recommendations.</a:t>
            </a:r>
            <a:endParaRPr sz="1300"/>
          </a:p>
          <a:p>
            <a:pPr indent="-311150" lvl="0" marL="457200" rtl="0" algn="l">
              <a:spcBef>
                <a:spcPts val="0"/>
              </a:spcBef>
              <a:spcAft>
                <a:spcPts val="0"/>
              </a:spcAft>
              <a:buSzPts val="1300"/>
              <a:buChar char="●"/>
            </a:pPr>
            <a:r>
              <a:rPr lang="en" sz="1300"/>
              <a:t>There are few platforms that provides discourse pertaining to culinary field, which “Food For Thought” fulfills.</a:t>
            </a:r>
            <a:endParaRPr sz="1300"/>
          </a:p>
          <a:p>
            <a:pPr indent="-311150" lvl="0" marL="457200" rtl="0" algn="l">
              <a:spcBef>
                <a:spcPts val="0"/>
              </a:spcBef>
              <a:spcAft>
                <a:spcPts val="0"/>
              </a:spcAft>
              <a:buSzPts val="1300"/>
              <a:buChar char="●"/>
            </a:pPr>
            <a:r>
              <a:rPr lang="en" sz="1300"/>
              <a:t>The application helps people to implement wide variety of options to filter their search, which is particularly useful for users who want avoid allergens, apart from financial and time constraints that comes with searching and ordering food,</a:t>
            </a:r>
            <a:endParaRPr sz="1300"/>
          </a:p>
          <a:p>
            <a:pPr indent="0" lvl="0" marL="457200" rtl="0" algn="l">
              <a:spcBef>
                <a:spcPts val="0"/>
              </a:spcBef>
              <a:spcAft>
                <a:spcPts val="0"/>
              </a:spcAft>
              <a:buNone/>
            </a:pPr>
            <a:r>
              <a:t/>
            </a:r>
            <a:endParaRPr sz="1400"/>
          </a:p>
        </p:txBody>
      </p:sp>
      <p:pic>
        <p:nvPicPr>
          <p:cNvPr id="147" name="Google Shape;147;p23"/>
          <p:cNvPicPr preferRelativeResize="0"/>
          <p:nvPr/>
        </p:nvPicPr>
        <p:blipFill>
          <a:blip r:embed="rId3">
            <a:alphaModFix/>
          </a:blip>
          <a:stretch>
            <a:fillRect/>
          </a:stretch>
        </p:blipFill>
        <p:spPr>
          <a:xfrm>
            <a:off x="5269475" y="981650"/>
            <a:ext cx="3569725" cy="3569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7A80"/>
        </a:solidFill>
      </p:bgPr>
    </p:bg>
    <p:spTree>
      <p:nvGrpSpPr>
        <p:cNvPr id="151" name="Shape 151"/>
        <p:cNvGrpSpPr/>
        <p:nvPr/>
      </p:nvGrpSpPr>
      <p:grpSpPr>
        <a:xfrm>
          <a:off x="0" y="0"/>
          <a:ext cx="0" cy="0"/>
          <a:chOff x="0" y="0"/>
          <a:chExt cx="0" cy="0"/>
        </a:xfrm>
      </p:grpSpPr>
      <p:sp>
        <p:nvSpPr>
          <p:cNvPr id="152" name="Google Shape;152;p24"/>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STYLE GUIDE</a:t>
            </a:r>
            <a:endParaRPr/>
          </a:p>
        </p:txBody>
      </p:sp>
      <p:sp>
        <p:nvSpPr>
          <p:cNvPr id="153" name="Google Shape;153;p24"/>
          <p:cNvSpPr txBox="1"/>
          <p:nvPr>
            <p:ph idx="2" type="title"/>
          </p:nvPr>
        </p:nvSpPr>
        <p:spPr>
          <a:xfrm flipH="1">
            <a:off x="1889225" y="1753435"/>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54" name="Google Shape;154;p2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4"/>
          <p:cNvPicPr preferRelativeResize="0"/>
          <p:nvPr/>
        </p:nvPicPr>
        <p:blipFill>
          <a:blip r:embed="rId3">
            <a:alphaModFix/>
          </a:blip>
          <a:stretch>
            <a:fillRect/>
          </a:stretch>
        </p:blipFill>
        <p:spPr>
          <a:xfrm>
            <a:off x="5269475" y="786888"/>
            <a:ext cx="3569725" cy="3569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p:nvPr/>
        </p:nvSpPr>
        <p:spPr>
          <a:xfrm flipH="1">
            <a:off x="-447679" y="-42125"/>
            <a:ext cx="5717155" cy="5185568"/>
          </a:xfrm>
          <a:custGeom>
            <a:rect b="b" l="l" r="r" t="t"/>
            <a:pathLst>
              <a:path extrusionOk="0" h="208026" w="229743">
                <a:moveTo>
                  <a:pt x="62865" y="1524"/>
                </a:moveTo>
                <a:lnTo>
                  <a:pt x="0" y="208026"/>
                </a:lnTo>
                <a:lnTo>
                  <a:pt x="229743" y="208026"/>
                </a:lnTo>
                <a:lnTo>
                  <a:pt x="229743" y="0"/>
                </a:lnTo>
                <a:close/>
              </a:path>
            </a:pathLst>
          </a:custGeom>
          <a:noFill/>
          <a:ln>
            <a:noFill/>
          </a:ln>
        </p:spPr>
      </p:sp>
      <p:sp>
        <p:nvSpPr>
          <p:cNvPr id="161" name="Google Shape;161;p25"/>
          <p:cNvSpPr txBox="1"/>
          <p:nvPr>
            <p:ph type="ctrTitle"/>
          </p:nvPr>
        </p:nvSpPr>
        <p:spPr>
          <a:xfrm>
            <a:off x="0" y="179425"/>
            <a:ext cx="3873300" cy="54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STYLE GUIDE</a:t>
            </a:r>
            <a:endParaRPr sz="2600">
              <a:solidFill>
                <a:schemeClr val="lt1"/>
              </a:solidFill>
            </a:endParaRPr>
          </a:p>
        </p:txBody>
      </p:sp>
      <p:pic>
        <p:nvPicPr>
          <p:cNvPr id="162" name="Google Shape;162;p25"/>
          <p:cNvPicPr preferRelativeResize="0"/>
          <p:nvPr/>
        </p:nvPicPr>
        <p:blipFill>
          <a:blip r:embed="rId3">
            <a:alphaModFix/>
          </a:blip>
          <a:stretch>
            <a:fillRect/>
          </a:stretch>
        </p:blipFill>
        <p:spPr>
          <a:xfrm>
            <a:off x="5269475" y="786888"/>
            <a:ext cx="3569725" cy="3569725"/>
          </a:xfrm>
          <a:prstGeom prst="rect">
            <a:avLst/>
          </a:prstGeom>
          <a:noFill/>
          <a:ln>
            <a:noFill/>
          </a:ln>
        </p:spPr>
      </p:pic>
      <p:pic>
        <p:nvPicPr>
          <p:cNvPr id="163" name="Google Shape;163;p25"/>
          <p:cNvPicPr preferRelativeResize="0"/>
          <p:nvPr/>
        </p:nvPicPr>
        <p:blipFill>
          <a:blip r:embed="rId4">
            <a:alphaModFix/>
          </a:blip>
          <a:stretch>
            <a:fillRect/>
          </a:stretch>
        </p:blipFill>
        <p:spPr>
          <a:xfrm>
            <a:off x="1111375" y="1043500"/>
            <a:ext cx="1650550" cy="970500"/>
          </a:xfrm>
          <a:prstGeom prst="rect">
            <a:avLst/>
          </a:prstGeom>
          <a:noFill/>
          <a:ln>
            <a:noFill/>
          </a:ln>
        </p:spPr>
      </p:pic>
      <p:sp>
        <p:nvSpPr>
          <p:cNvPr id="164" name="Google Shape;164;p25"/>
          <p:cNvSpPr txBox="1"/>
          <p:nvPr/>
        </p:nvSpPr>
        <p:spPr>
          <a:xfrm>
            <a:off x="0" y="1328650"/>
            <a:ext cx="10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Assistant"/>
                <a:ea typeface="Assistant"/>
                <a:cs typeface="Assistant"/>
                <a:sym typeface="Assistant"/>
              </a:rPr>
              <a:t>Logo Used</a:t>
            </a:r>
            <a:endParaRPr b="1">
              <a:solidFill>
                <a:schemeClr val="lt1"/>
              </a:solidFill>
              <a:latin typeface="Assistant"/>
              <a:ea typeface="Assistant"/>
              <a:cs typeface="Assistant"/>
              <a:sym typeface="Assistant"/>
            </a:endParaRPr>
          </a:p>
        </p:txBody>
      </p:sp>
      <p:sp>
        <p:nvSpPr>
          <p:cNvPr id="165" name="Google Shape;165;p25"/>
          <p:cNvSpPr txBox="1"/>
          <p:nvPr/>
        </p:nvSpPr>
        <p:spPr>
          <a:xfrm>
            <a:off x="-200700" y="2081450"/>
            <a:ext cx="3929400" cy="30477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ssistant"/>
                <a:ea typeface="Assistant"/>
                <a:cs typeface="Assistant"/>
                <a:sym typeface="Assistant"/>
              </a:rPr>
              <a:t> Color Guide-76a5af</a:t>
            </a:r>
            <a:endParaRPr b="1" sz="16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b="1" sz="1600">
              <a:solidFill>
                <a:schemeClr val="dk1"/>
              </a:solidFill>
              <a:latin typeface="Assistant"/>
              <a:ea typeface="Assistant"/>
              <a:cs typeface="Assistant"/>
              <a:sym typeface="Assistant"/>
            </a:endParaRPr>
          </a:p>
          <a:p>
            <a:pPr indent="0" lvl="0" marL="0" rtl="0" algn="l">
              <a:spcBef>
                <a:spcPts val="0"/>
              </a:spcBef>
              <a:spcAft>
                <a:spcPts val="0"/>
              </a:spcAft>
              <a:buNone/>
            </a:pPr>
            <a:r>
              <a:rPr b="1" lang="en">
                <a:solidFill>
                  <a:schemeClr val="dk1"/>
                </a:solidFill>
                <a:latin typeface="Assistant"/>
                <a:ea typeface="Assistant"/>
                <a:cs typeface="Assistant"/>
                <a:sym typeface="Assistant"/>
              </a:rPr>
              <a:t>Primary Color Used:</a:t>
            </a:r>
            <a:endParaRPr b="1">
              <a:solidFill>
                <a:schemeClr val="dk1"/>
              </a:solidFill>
              <a:latin typeface="Assistant"/>
              <a:ea typeface="Assistant"/>
              <a:cs typeface="Assistant"/>
              <a:sym typeface="Assistant"/>
            </a:endParaRPr>
          </a:p>
          <a:p>
            <a:pPr indent="0" lvl="0" marL="0" rtl="0" algn="l">
              <a:spcBef>
                <a:spcPts val="0"/>
              </a:spcBef>
              <a:spcAft>
                <a:spcPts val="0"/>
              </a:spcAft>
              <a:buNone/>
            </a:pPr>
            <a:r>
              <a:t/>
            </a:r>
            <a:endParaRPr b="1">
              <a:solidFill>
                <a:schemeClr val="dk1"/>
              </a:solidFill>
              <a:latin typeface="Assistant"/>
              <a:ea typeface="Assistant"/>
              <a:cs typeface="Assistant"/>
              <a:sym typeface="Assistant"/>
            </a:endParaRPr>
          </a:p>
          <a:p>
            <a:pPr indent="0" lvl="0" marL="0" rtl="0" algn="l">
              <a:spcBef>
                <a:spcPts val="0"/>
              </a:spcBef>
              <a:spcAft>
                <a:spcPts val="0"/>
              </a:spcAft>
              <a:buNone/>
            </a:pPr>
            <a:r>
              <a:t/>
            </a:r>
            <a:endParaRPr b="1">
              <a:solidFill>
                <a:schemeClr val="lt1"/>
              </a:solidFill>
              <a:latin typeface="Assistant"/>
              <a:ea typeface="Assistant"/>
              <a:cs typeface="Assistant"/>
              <a:sym typeface="Assistant"/>
            </a:endParaRPr>
          </a:p>
          <a:p>
            <a:pPr indent="0" lvl="0" marL="0" rtl="0" algn="l">
              <a:spcBef>
                <a:spcPts val="0"/>
              </a:spcBef>
              <a:spcAft>
                <a:spcPts val="0"/>
              </a:spcAft>
              <a:buNone/>
            </a:pPr>
            <a:r>
              <a:t/>
            </a:r>
            <a:endParaRPr b="1">
              <a:solidFill>
                <a:schemeClr val="dk1"/>
              </a:solidFill>
              <a:latin typeface="Assistant"/>
              <a:ea typeface="Assistant"/>
              <a:cs typeface="Assistant"/>
              <a:sym typeface="Assistant"/>
            </a:endParaRPr>
          </a:p>
          <a:p>
            <a:pPr indent="0" lvl="0" marL="0" rtl="0" algn="l">
              <a:spcBef>
                <a:spcPts val="0"/>
              </a:spcBef>
              <a:spcAft>
                <a:spcPts val="0"/>
              </a:spcAft>
              <a:buNone/>
            </a:pPr>
            <a:r>
              <a:rPr b="1" lang="en">
                <a:solidFill>
                  <a:schemeClr val="dk1"/>
                </a:solidFill>
                <a:latin typeface="Assistant"/>
                <a:ea typeface="Assistant"/>
                <a:cs typeface="Assistant"/>
                <a:sym typeface="Assistant"/>
              </a:rPr>
              <a:t>Background Color For Dialog Boxes:</a:t>
            </a:r>
            <a:endParaRPr b="1">
              <a:solidFill>
                <a:schemeClr val="dk1"/>
              </a:solidFill>
              <a:latin typeface="Assistant"/>
              <a:ea typeface="Assistant"/>
              <a:cs typeface="Assistant"/>
              <a:sym typeface="Assistant"/>
            </a:endParaRPr>
          </a:p>
          <a:p>
            <a:pPr indent="0" lvl="0" marL="0" rtl="0" algn="l">
              <a:spcBef>
                <a:spcPts val="0"/>
              </a:spcBef>
              <a:spcAft>
                <a:spcPts val="0"/>
              </a:spcAft>
              <a:buNone/>
            </a:pPr>
            <a:r>
              <a:t/>
            </a:r>
            <a:endParaRPr b="1">
              <a:solidFill>
                <a:schemeClr val="dk1"/>
              </a:solidFill>
              <a:latin typeface="Assistant"/>
              <a:ea typeface="Assistant"/>
              <a:cs typeface="Assistant"/>
              <a:sym typeface="Assistant"/>
            </a:endParaRPr>
          </a:p>
          <a:p>
            <a:pPr indent="0" lvl="0" marL="0" rtl="0" algn="l">
              <a:spcBef>
                <a:spcPts val="0"/>
              </a:spcBef>
              <a:spcAft>
                <a:spcPts val="0"/>
              </a:spcAft>
              <a:buNone/>
            </a:pPr>
            <a:r>
              <a:t/>
            </a:r>
            <a:endParaRPr b="1">
              <a:solidFill>
                <a:schemeClr val="dk1"/>
              </a:solidFill>
              <a:latin typeface="Assistant"/>
              <a:ea typeface="Assistant"/>
              <a:cs typeface="Assistant"/>
              <a:sym typeface="Assistant"/>
            </a:endParaRPr>
          </a:p>
          <a:p>
            <a:pPr indent="0" lvl="0" marL="0" rtl="0" algn="l">
              <a:spcBef>
                <a:spcPts val="0"/>
              </a:spcBef>
              <a:spcAft>
                <a:spcPts val="0"/>
              </a:spcAft>
              <a:buNone/>
            </a:pPr>
            <a:r>
              <a:t/>
            </a:r>
            <a:endParaRPr b="1">
              <a:solidFill>
                <a:schemeClr val="dk1"/>
              </a:solidFill>
              <a:latin typeface="Assistant"/>
              <a:ea typeface="Assistant"/>
              <a:cs typeface="Assistant"/>
              <a:sym typeface="Assistant"/>
            </a:endParaRPr>
          </a:p>
          <a:p>
            <a:pPr indent="0" lvl="0" marL="0" rtl="0" algn="l">
              <a:spcBef>
                <a:spcPts val="0"/>
              </a:spcBef>
              <a:spcAft>
                <a:spcPts val="0"/>
              </a:spcAft>
              <a:buNone/>
            </a:pPr>
            <a:r>
              <a:rPr b="1" lang="en">
                <a:solidFill>
                  <a:schemeClr val="dk1"/>
                </a:solidFill>
                <a:latin typeface="Assistant"/>
                <a:ea typeface="Assistant"/>
                <a:cs typeface="Assistant"/>
                <a:sym typeface="Assistant"/>
              </a:rPr>
              <a:t>Font Color:</a:t>
            </a:r>
            <a:endParaRPr b="1">
              <a:solidFill>
                <a:schemeClr val="dk1"/>
              </a:solidFill>
              <a:latin typeface="Assistant"/>
              <a:ea typeface="Assistant"/>
              <a:cs typeface="Assistant"/>
              <a:sym typeface="Assistant"/>
            </a:endParaRPr>
          </a:p>
          <a:p>
            <a:pPr indent="0" lvl="0" marL="0" rtl="0" algn="l">
              <a:spcBef>
                <a:spcPts val="0"/>
              </a:spcBef>
              <a:spcAft>
                <a:spcPts val="0"/>
              </a:spcAft>
              <a:buNone/>
            </a:pPr>
            <a:r>
              <a:t/>
            </a:r>
            <a:endParaRPr b="1">
              <a:solidFill>
                <a:schemeClr val="dk1"/>
              </a:solidFill>
              <a:latin typeface="Assistant"/>
              <a:ea typeface="Assistant"/>
              <a:cs typeface="Assistant"/>
              <a:sym typeface="Assistant"/>
            </a:endParaRPr>
          </a:p>
          <a:p>
            <a:pPr indent="0" lvl="0" marL="0" rtl="0" algn="l">
              <a:spcBef>
                <a:spcPts val="0"/>
              </a:spcBef>
              <a:spcAft>
                <a:spcPts val="0"/>
              </a:spcAft>
              <a:buNone/>
            </a:pPr>
            <a:r>
              <a:t/>
            </a:r>
            <a:endParaRPr b="1">
              <a:solidFill>
                <a:schemeClr val="dk1"/>
              </a:solidFill>
              <a:latin typeface="Assistant"/>
              <a:ea typeface="Assistant"/>
              <a:cs typeface="Assistant"/>
              <a:sym typeface="Assistant"/>
            </a:endParaRPr>
          </a:p>
        </p:txBody>
      </p:sp>
      <p:sp>
        <p:nvSpPr>
          <p:cNvPr id="166" name="Google Shape;166;p25"/>
          <p:cNvSpPr txBox="1"/>
          <p:nvPr/>
        </p:nvSpPr>
        <p:spPr>
          <a:xfrm>
            <a:off x="-94325" y="2909150"/>
            <a:ext cx="969600" cy="400200"/>
          </a:xfrm>
          <a:prstGeom prst="rect">
            <a:avLst/>
          </a:prstGeom>
          <a:solidFill>
            <a:srgbClr val="0C343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ssistant Light"/>
                <a:ea typeface="Assistant Light"/>
                <a:cs typeface="Assistant Light"/>
                <a:sym typeface="Assistant Light"/>
              </a:rPr>
              <a:t>#0c343d</a:t>
            </a:r>
            <a:endParaRPr>
              <a:solidFill>
                <a:schemeClr val="lt1"/>
              </a:solidFill>
              <a:latin typeface="Assistant Light"/>
              <a:ea typeface="Assistant Light"/>
              <a:cs typeface="Assistant Light"/>
              <a:sym typeface="Assistant Light"/>
            </a:endParaRPr>
          </a:p>
        </p:txBody>
      </p:sp>
      <p:sp>
        <p:nvSpPr>
          <p:cNvPr id="167" name="Google Shape;167;p25"/>
          <p:cNvSpPr txBox="1"/>
          <p:nvPr/>
        </p:nvSpPr>
        <p:spPr>
          <a:xfrm>
            <a:off x="2045350" y="2909150"/>
            <a:ext cx="969600" cy="400200"/>
          </a:xfrm>
          <a:prstGeom prst="rect">
            <a:avLst/>
          </a:prstGeom>
          <a:solidFill>
            <a:srgbClr val="45818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ssistant Light"/>
                <a:ea typeface="Assistant Light"/>
                <a:cs typeface="Assistant Light"/>
                <a:sym typeface="Assistant Light"/>
              </a:rPr>
              <a:t>#45818e</a:t>
            </a:r>
            <a:endParaRPr>
              <a:solidFill>
                <a:schemeClr val="lt1"/>
              </a:solidFill>
              <a:latin typeface="Assistant Light"/>
              <a:ea typeface="Assistant Light"/>
              <a:cs typeface="Assistant Light"/>
              <a:sym typeface="Assistant Light"/>
            </a:endParaRPr>
          </a:p>
        </p:txBody>
      </p:sp>
      <p:sp>
        <p:nvSpPr>
          <p:cNvPr id="168" name="Google Shape;168;p25"/>
          <p:cNvSpPr txBox="1"/>
          <p:nvPr/>
        </p:nvSpPr>
        <p:spPr>
          <a:xfrm>
            <a:off x="945950" y="2909150"/>
            <a:ext cx="969600" cy="400200"/>
          </a:xfrm>
          <a:prstGeom prst="rect">
            <a:avLst/>
          </a:prstGeom>
          <a:solidFill>
            <a:srgbClr val="CF2A2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ssistant Light"/>
                <a:ea typeface="Assistant Light"/>
                <a:cs typeface="Assistant Light"/>
                <a:sym typeface="Assistant Light"/>
              </a:rPr>
              <a:t>#cf2a27</a:t>
            </a:r>
            <a:endParaRPr>
              <a:solidFill>
                <a:schemeClr val="lt1"/>
              </a:solidFill>
              <a:latin typeface="Assistant Light"/>
              <a:ea typeface="Assistant Light"/>
              <a:cs typeface="Assistant Light"/>
              <a:sym typeface="Assistant Light"/>
            </a:endParaRPr>
          </a:p>
        </p:txBody>
      </p:sp>
      <p:sp>
        <p:nvSpPr>
          <p:cNvPr id="169" name="Google Shape;169;p25"/>
          <p:cNvSpPr txBox="1"/>
          <p:nvPr/>
        </p:nvSpPr>
        <p:spPr>
          <a:xfrm>
            <a:off x="-94325" y="3800375"/>
            <a:ext cx="969600" cy="400200"/>
          </a:xfrm>
          <a:prstGeom prst="rect">
            <a:avLst/>
          </a:prstGeom>
          <a:solidFill>
            <a:srgbClr val="76A5A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ssistant Light"/>
                <a:ea typeface="Assistant Light"/>
                <a:cs typeface="Assistant Light"/>
                <a:sym typeface="Assistant Light"/>
              </a:rPr>
              <a:t>#76a5af</a:t>
            </a:r>
            <a:endParaRPr>
              <a:solidFill>
                <a:schemeClr val="lt1"/>
              </a:solidFill>
              <a:latin typeface="Assistant Light"/>
              <a:ea typeface="Assistant Light"/>
              <a:cs typeface="Assistant Light"/>
              <a:sym typeface="Assistant Light"/>
            </a:endParaRPr>
          </a:p>
        </p:txBody>
      </p:sp>
      <p:sp>
        <p:nvSpPr>
          <p:cNvPr id="170" name="Google Shape;170;p25"/>
          <p:cNvSpPr txBox="1"/>
          <p:nvPr/>
        </p:nvSpPr>
        <p:spPr>
          <a:xfrm>
            <a:off x="-94325" y="4603500"/>
            <a:ext cx="969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ssistant Light"/>
                <a:ea typeface="Assistant Light"/>
                <a:cs typeface="Assistant Light"/>
                <a:sym typeface="Assistant Light"/>
              </a:rPr>
              <a:t>#ffffff</a:t>
            </a:r>
            <a:endParaRPr>
              <a:solidFill>
                <a:schemeClr val="dk1"/>
              </a:solidFill>
              <a:latin typeface="Assistant Light"/>
              <a:ea typeface="Assistant Light"/>
              <a:cs typeface="Assistant Light"/>
              <a:sym typeface="Assistant Light"/>
            </a:endParaRPr>
          </a:p>
        </p:txBody>
      </p:sp>
      <p:sp>
        <p:nvSpPr>
          <p:cNvPr id="171" name="Google Shape;171;p25"/>
          <p:cNvSpPr txBox="1"/>
          <p:nvPr/>
        </p:nvSpPr>
        <p:spPr>
          <a:xfrm>
            <a:off x="945950" y="4603500"/>
            <a:ext cx="969600" cy="400200"/>
          </a:xfrm>
          <a:prstGeom prst="rect">
            <a:avLst/>
          </a:prstGeom>
          <a:solidFill>
            <a:srgbClr val="741B4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Assistant Light"/>
                <a:ea typeface="Assistant Light"/>
                <a:cs typeface="Assistant Light"/>
                <a:sym typeface="Assistant Light"/>
              </a:rPr>
              <a:t>#741b47</a:t>
            </a:r>
            <a:endParaRPr>
              <a:solidFill>
                <a:srgbClr val="FFFFFF"/>
              </a:solidFill>
              <a:latin typeface="Assistant Light"/>
              <a:ea typeface="Assistant Light"/>
              <a:cs typeface="Assistant Light"/>
              <a:sym typeface="Assistan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ctrTitle"/>
          </p:nvPr>
        </p:nvSpPr>
        <p:spPr>
          <a:xfrm>
            <a:off x="5194750" y="90207"/>
            <a:ext cx="3867300" cy="3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Iconography</a:t>
            </a:r>
            <a:endParaRPr>
              <a:solidFill>
                <a:schemeClr val="dk1"/>
              </a:solidFill>
            </a:endParaRPr>
          </a:p>
        </p:txBody>
      </p:sp>
      <p:sp>
        <p:nvSpPr>
          <p:cNvPr id="177" name="Google Shape;177;p26"/>
          <p:cNvSpPr txBox="1"/>
          <p:nvPr>
            <p:ph idx="1" type="subTitle"/>
          </p:nvPr>
        </p:nvSpPr>
        <p:spPr>
          <a:xfrm>
            <a:off x="5829600" y="540000"/>
            <a:ext cx="3232500" cy="8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ssistant"/>
                <a:ea typeface="Assistant"/>
                <a:cs typeface="Assistant"/>
                <a:sym typeface="Assistant"/>
              </a:rPr>
              <a:t>Home, W</a:t>
            </a:r>
            <a:r>
              <a:rPr lang="en" sz="1600">
                <a:solidFill>
                  <a:schemeClr val="dk1"/>
                </a:solidFill>
                <a:latin typeface="Assistant"/>
                <a:ea typeface="Assistant"/>
                <a:cs typeface="Assistant"/>
                <a:sym typeface="Assistant"/>
              </a:rPr>
              <a:t>rite, Profile, Logout, Sign In, Notes, Arrows, Toolkit, Headphone, etc.</a:t>
            </a:r>
            <a:endParaRPr sz="1600">
              <a:solidFill>
                <a:schemeClr val="dk1"/>
              </a:solidFill>
              <a:latin typeface="Assistant"/>
              <a:ea typeface="Assistant"/>
              <a:cs typeface="Assistant"/>
              <a:sym typeface="Assistant"/>
            </a:endParaRPr>
          </a:p>
        </p:txBody>
      </p:sp>
      <p:sp>
        <p:nvSpPr>
          <p:cNvPr id="178" name="Google Shape;178;p26"/>
          <p:cNvSpPr txBox="1"/>
          <p:nvPr>
            <p:ph type="ctrTitle"/>
          </p:nvPr>
        </p:nvSpPr>
        <p:spPr>
          <a:xfrm>
            <a:off x="5276700" y="1531432"/>
            <a:ext cx="3867300" cy="3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Buttons and Nav placement</a:t>
            </a:r>
            <a:endParaRPr>
              <a:solidFill>
                <a:schemeClr val="dk1"/>
              </a:solidFill>
            </a:endParaRPr>
          </a:p>
        </p:txBody>
      </p:sp>
      <p:sp>
        <p:nvSpPr>
          <p:cNvPr id="179" name="Google Shape;179;p26"/>
          <p:cNvSpPr txBox="1"/>
          <p:nvPr>
            <p:ph idx="1" type="subTitle"/>
          </p:nvPr>
        </p:nvSpPr>
        <p:spPr>
          <a:xfrm>
            <a:off x="5829600" y="2007150"/>
            <a:ext cx="3232500" cy="11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ssistant"/>
                <a:ea typeface="Assistant"/>
                <a:cs typeface="Assistant"/>
                <a:sym typeface="Assistant"/>
              </a:rPr>
              <a:t>After user signs in, the navigation options to various pages have been provided at the bottom of the application.</a:t>
            </a:r>
            <a:endParaRPr sz="1400">
              <a:solidFill>
                <a:schemeClr val="dk1"/>
              </a:solidFill>
              <a:latin typeface="Calibri"/>
              <a:ea typeface="Calibri"/>
              <a:cs typeface="Calibri"/>
              <a:sym typeface="Calibri"/>
            </a:endParaRPr>
          </a:p>
        </p:txBody>
      </p:sp>
      <p:sp>
        <p:nvSpPr>
          <p:cNvPr id="180" name="Google Shape;180;p26"/>
          <p:cNvSpPr txBox="1"/>
          <p:nvPr>
            <p:ph type="ctrTitle"/>
          </p:nvPr>
        </p:nvSpPr>
        <p:spPr>
          <a:xfrm>
            <a:off x="5276700" y="3136357"/>
            <a:ext cx="3867300" cy="3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Essential UI components</a:t>
            </a:r>
            <a:endParaRPr>
              <a:solidFill>
                <a:schemeClr val="dk1"/>
              </a:solidFill>
            </a:endParaRPr>
          </a:p>
        </p:txBody>
      </p:sp>
      <p:sp>
        <p:nvSpPr>
          <p:cNvPr id="181" name="Google Shape;181;p26"/>
          <p:cNvSpPr txBox="1"/>
          <p:nvPr>
            <p:ph idx="1" type="subTitle"/>
          </p:nvPr>
        </p:nvSpPr>
        <p:spPr>
          <a:xfrm>
            <a:off x="5911500" y="3520050"/>
            <a:ext cx="3232500" cy="11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ssistant"/>
                <a:ea typeface="Assistant"/>
                <a:cs typeface="Assistant"/>
                <a:sym typeface="Assistant"/>
              </a:rPr>
              <a:t>Vertical scrollbar, Use of accurate icons, alerts for tasks</a:t>
            </a:r>
            <a:endParaRPr sz="1400">
              <a:solidFill>
                <a:schemeClr val="dk1"/>
              </a:solidFill>
              <a:latin typeface="Calibri"/>
              <a:ea typeface="Calibri"/>
              <a:cs typeface="Calibri"/>
              <a:sym typeface="Calibri"/>
            </a:endParaRPr>
          </a:p>
        </p:txBody>
      </p:sp>
      <p:pic>
        <p:nvPicPr>
          <p:cNvPr id="182" name="Google Shape;182;p26"/>
          <p:cNvPicPr preferRelativeResize="0"/>
          <p:nvPr/>
        </p:nvPicPr>
        <p:blipFill>
          <a:blip r:embed="rId3">
            <a:alphaModFix/>
          </a:blip>
          <a:stretch>
            <a:fillRect/>
          </a:stretch>
        </p:blipFill>
        <p:spPr>
          <a:xfrm>
            <a:off x="-309175" y="152400"/>
            <a:ext cx="4225350"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